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2.xml" ContentType="application/vnd.openxmlformats-officedocument.theme+xml"/>
  <Override PartName="/ppt/tags/tag37.xml" ContentType="application/vnd.openxmlformats-officedocument.presentationml.tags+xml"/>
  <Override PartName="/ppt/notesSlides/notesSlide1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2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3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notesSlides/notesSlide4.xml" ContentType="application/vnd.openxmlformats-officedocument.presentationml.notesSlide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15"/>
  </p:notesMasterIdLst>
  <p:sldIdLst>
    <p:sldId id="360" r:id="rId2"/>
    <p:sldId id="375" r:id="rId3"/>
    <p:sldId id="359" r:id="rId4"/>
    <p:sldId id="376" r:id="rId5"/>
    <p:sldId id="377" r:id="rId6"/>
    <p:sldId id="361" r:id="rId7"/>
    <p:sldId id="374" r:id="rId8"/>
    <p:sldId id="384" r:id="rId9"/>
    <p:sldId id="385" r:id="rId10"/>
    <p:sldId id="386" r:id="rId11"/>
    <p:sldId id="387" r:id="rId12"/>
    <p:sldId id="388" r:id="rId13"/>
    <p:sldId id="373" r:id="rId14"/>
  </p:sldIdLst>
  <p:sldSz cx="9906000" cy="6858000" type="A4"/>
  <p:notesSz cx="6670675" cy="9929813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808080"/>
    <a:srgbClr val="00000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28" autoAdjust="0"/>
    <p:restoredTop sz="94660" autoAdjust="0"/>
  </p:normalViewPr>
  <p:slideViewPr>
    <p:cSldViewPr snapToGrid="0" snapToObjects="1">
      <p:cViewPr varScale="1">
        <p:scale>
          <a:sx n="74" d="100"/>
          <a:sy n="74" d="100"/>
        </p:scale>
        <p:origin x="-1368" y="-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48" y="11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-2250" y="-114"/>
      </p:cViewPr>
      <p:guideLst>
        <p:guide orient="horz" pos="3128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9F9EAD-1AB4-4C78-A5C0-9861F1D0D2CE}" type="doc">
      <dgm:prSet loTypeId="urn:microsoft.com/office/officeart/2005/8/layout/hProcess9" loCatId="process" qsTypeId="urn:microsoft.com/office/officeart/2005/8/quickstyle/simple1#1" qsCatId="simple" csTypeId="urn:microsoft.com/office/officeart/2005/8/colors/accent1_2#1" csCatId="accent1" phldr="1"/>
      <dgm:spPr/>
    </dgm:pt>
    <dgm:pt modelId="{448649B6-EAEE-48F3-8F14-BA9034F8BBF5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1. Проектный подход в построении карт</a:t>
          </a:r>
          <a:endParaRPr lang="ru-RU" dirty="0"/>
        </a:p>
      </dgm:t>
    </dgm:pt>
    <dgm:pt modelId="{9211CC07-59B9-4D7C-A69E-EB8840A285BF}" type="parTrans" cxnId="{8853ECBF-6EF2-4B28-B38C-128AB92C36B7}">
      <dgm:prSet/>
      <dgm:spPr/>
      <dgm:t>
        <a:bodyPr/>
        <a:lstStyle/>
        <a:p>
          <a:endParaRPr lang="ru-RU"/>
        </a:p>
      </dgm:t>
    </dgm:pt>
    <dgm:pt modelId="{E344B78D-7ED9-4090-978E-86F429E9F68D}" type="sibTrans" cxnId="{8853ECBF-6EF2-4B28-B38C-128AB92C36B7}">
      <dgm:prSet/>
      <dgm:spPr/>
      <dgm:t>
        <a:bodyPr/>
        <a:lstStyle/>
        <a:p>
          <a:endParaRPr lang="ru-RU"/>
        </a:p>
      </dgm:t>
    </dgm:pt>
    <dgm:pt modelId="{943718B3-4628-4778-992D-9F6768A401B7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2. Рабочие группы: ассоциации + бизнес + представители власти</a:t>
          </a:r>
          <a:endParaRPr lang="ru-RU" dirty="0"/>
        </a:p>
      </dgm:t>
    </dgm:pt>
    <dgm:pt modelId="{F8CF814D-E95C-41A1-ABAC-6AE3EB3E2588}" type="parTrans" cxnId="{7C363794-379B-4EC2-8D33-DC254F421F5A}">
      <dgm:prSet/>
      <dgm:spPr/>
      <dgm:t>
        <a:bodyPr/>
        <a:lstStyle/>
        <a:p>
          <a:endParaRPr lang="ru-RU"/>
        </a:p>
      </dgm:t>
    </dgm:pt>
    <dgm:pt modelId="{E4F08945-B56D-4A1F-B1F1-E1722F30E256}" type="sibTrans" cxnId="{7C363794-379B-4EC2-8D33-DC254F421F5A}">
      <dgm:prSet/>
      <dgm:spPr/>
      <dgm:t>
        <a:bodyPr/>
        <a:lstStyle/>
        <a:p>
          <a:endParaRPr lang="ru-RU"/>
        </a:p>
      </dgm:t>
    </dgm:pt>
    <dgm:pt modelId="{B20E9B67-7A51-4D29-808B-A21B31725D1A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3. </a:t>
          </a:r>
          <a:r>
            <a:rPr lang="ru-RU" dirty="0" err="1" smtClean="0">
              <a:solidFill>
                <a:srgbClr val="002060"/>
              </a:solidFill>
            </a:rPr>
            <a:t>Краудсорсинг</a:t>
          </a:r>
          <a:r>
            <a:rPr lang="ru-RU" dirty="0" smtClean="0">
              <a:solidFill>
                <a:srgbClr val="002060"/>
              </a:solidFill>
            </a:rPr>
            <a:t> для публичного отбора предложений</a:t>
          </a:r>
          <a:endParaRPr lang="ru-RU" dirty="0"/>
        </a:p>
      </dgm:t>
    </dgm:pt>
    <dgm:pt modelId="{8098AAC0-AF04-4185-8DE4-60F9B33D2136}" type="parTrans" cxnId="{19E746A7-ADFA-4D32-874D-E2A26B6863F3}">
      <dgm:prSet/>
      <dgm:spPr/>
      <dgm:t>
        <a:bodyPr/>
        <a:lstStyle/>
        <a:p>
          <a:endParaRPr lang="ru-RU"/>
        </a:p>
      </dgm:t>
    </dgm:pt>
    <dgm:pt modelId="{8686A67E-91E3-4C47-8347-F6BD19AFA3B7}" type="sibTrans" cxnId="{19E746A7-ADFA-4D32-874D-E2A26B6863F3}">
      <dgm:prSet/>
      <dgm:spPr/>
      <dgm:t>
        <a:bodyPr/>
        <a:lstStyle/>
        <a:p>
          <a:endParaRPr lang="ru-RU"/>
        </a:p>
      </dgm:t>
    </dgm:pt>
    <dgm:pt modelId="{A8535515-3E9A-46D2-B95B-C7F1A6787E6B}" type="pres">
      <dgm:prSet presAssocID="{109F9EAD-1AB4-4C78-A5C0-9861F1D0D2CE}" presName="CompostProcess" presStyleCnt="0">
        <dgm:presLayoutVars>
          <dgm:dir/>
          <dgm:resizeHandles val="exact"/>
        </dgm:presLayoutVars>
      </dgm:prSet>
      <dgm:spPr/>
    </dgm:pt>
    <dgm:pt modelId="{D077FD13-18D9-4E07-B4DA-7230449C3C54}" type="pres">
      <dgm:prSet presAssocID="{109F9EAD-1AB4-4C78-A5C0-9861F1D0D2CE}" presName="arrow" presStyleLbl="bgShp" presStyleIdx="0" presStyleCnt="1" custLinFactNeighborY="389"/>
      <dgm:spPr/>
    </dgm:pt>
    <dgm:pt modelId="{270D77E2-A219-49FF-BE82-57E3E15A2BF9}" type="pres">
      <dgm:prSet presAssocID="{109F9EAD-1AB4-4C78-A5C0-9861F1D0D2CE}" presName="linearProcess" presStyleCnt="0"/>
      <dgm:spPr/>
    </dgm:pt>
    <dgm:pt modelId="{A74B005A-D016-43F3-ADFC-54F36C49D352}" type="pres">
      <dgm:prSet presAssocID="{448649B6-EAEE-48F3-8F14-BA9034F8BBF5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78646F-C16C-4062-9840-133193322113}" type="pres">
      <dgm:prSet presAssocID="{E344B78D-7ED9-4090-978E-86F429E9F68D}" presName="sibTrans" presStyleCnt="0"/>
      <dgm:spPr/>
    </dgm:pt>
    <dgm:pt modelId="{4056D71B-5D58-47EB-A21E-91F7DE5E81BA}" type="pres">
      <dgm:prSet presAssocID="{943718B3-4628-4778-992D-9F6768A401B7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4C3960-3999-44BB-8022-69E985B5E3B4}" type="pres">
      <dgm:prSet presAssocID="{E4F08945-B56D-4A1F-B1F1-E1722F30E256}" presName="sibTrans" presStyleCnt="0"/>
      <dgm:spPr/>
    </dgm:pt>
    <dgm:pt modelId="{D92B88EA-FB55-4498-9AF3-2AED65491482}" type="pres">
      <dgm:prSet presAssocID="{B20E9B67-7A51-4D29-808B-A21B31725D1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0C5BB7-ABD8-4F82-867B-D17F271EEEFB}" type="presOf" srcId="{448649B6-EAEE-48F3-8F14-BA9034F8BBF5}" destId="{A74B005A-D016-43F3-ADFC-54F36C49D352}" srcOrd="0" destOrd="0" presId="urn:microsoft.com/office/officeart/2005/8/layout/hProcess9"/>
    <dgm:cxn modelId="{19E746A7-ADFA-4D32-874D-E2A26B6863F3}" srcId="{109F9EAD-1AB4-4C78-A5C0-9861F1D0D2CE}" destId="{B20E9B67-7A51-4D29-808B-A21B31725D1A}" srcOrd="2" destOrd="0" parTransId="{8098AAC0-AF04-4185-8DE4-60F9B33D2136}" sibTransId="{8686A67E-91E3-4C47-8347-F6BD19AFA3B7}"/>
    <dgm:cxn modelId="{8853ECBF-6EF2-4B28-B38C-128AB92C36B7}" srcId="{109F9EAD-1AB4-4C78-A5C0-9861F1D0D2CE}" destId="{448649B6-EAEE-48F3-8F14-BA9034F8BBF5}" srcOrd="0" destOrd="0" parTransId="{9211CC07-59B9-4D7C-A69E-EB8840A285BF}" sibTransId="{E344B78D-7ED9-4090-978E-86F429E9F68D}"/>
    <dgm:cxn modelId="{680024FE-39F8-4B34-BAA1-4D850BA76EC4}" type="presOf" srcId="{943718B3-4628-4778-992D-9F6768A401B7}" destId="{4056D71B-5D58-47EB-A21E-91F7DE5E81BA}" srcOrd="0" destOrd="0" presId="urn:microsoft.com/office/officeart/2005/8/layout/hProcess9"/>
    <dgm:cxn modelId="{AF1AD07B-26D1-4A37-80D6-6F0F06755CE8}" type="presOf" srcId="{109F9EAD-1AB4-4C78-A5C0-9861F1D0D2CE}" destId="{A8535515-3E9A-46D2-B95B-C7F1A6787E6B}" srcOrd="0" destOrd="0" presId="urn:microsoft.com/office/officeart/2005/8/layout/hProcess9"/>
    <dgm:cxn modelId="{841E96DB-E9AF-47D8-A4DE-7E54FCFD2A50}" type="presOf" srcId="{B20E9B67-7A51-4D29-808B-A21B31725D1A}" destId="{D92B88EA-FB55-4498-9AF3-2AED65491482}" srcOrd="0" destOrd="0" presId="urn:microsoft.com/office/officeart/2005/8/layout/hProcess9"/>
    <dgm:cxn modelId="{7C363794-379B-4EC2-8D33-DC254F421F5A}" srcId="{109F9EAD-1AB4-4C78-A5C0-9861F1D0D2CE}" destId="{943718B3-4628-4778-992D-9F6768A401B7}" srcOrd="1" destOrd="0" parTransId="{F8CF814D-E95C-41A1-ABAC-6AE3EB3E2588}" sibTransId="{E4F08945-B56D-4A1F-B1F1-E1722F30E256}"/>
    <dgm:cxn modelId="{9497CED1-E794-40A8-9E10-73F7F5874BED}" type="presParOf" srcId="{A8535515-3E9A-46D2-B95B-C7F1A6787E6B}" destId="{D077FD13-18D9-4E07-B4DA-7230449C3C54}" srcOrd="0" destOrd="0" presId="urn:microsoft.com/office/officeart/2005/8/layout/hProcess9"/>
    <dgm:cxn modelId="{62CD3950-150B-44AE-8DB5-033B0A4A009C}" type="presParOf" srcId="{A8535515-3E9A-46D2-B95B-C7F1A6787E6B}" destId="{270D77E2-A219-49FF-BE82-57E3E15A2BF9}" srcOrd="1" destOrd="0" presId="urn:microsoft.com/office/officeart/2005/8/layout/hProcess9"/>
    <dgm:cxn modelId="{FC2131F2-4DEE-49D9-87A9-28F61697CCC2}" type="presParOf" srcId="{270D77E2-A219-49FF-BE82-57E3E15A2BF9}" destId="{A74B005A-D016-43F3-ADFC-54F36C49D352}" srcOrd="0" destOrd="0" presId="urn:microsoft.com/office/officeart/2005/8/layout/hProcess9"/>
    <dgm:cxn modelId="{5D28F5D6-A38F-4F37-A221-671A52465E98}" type="presParOf" srcId="{270D77E2-A219-49FF-BE82-57E3E15A2BF9}" destId="{5478646F-C16C-4062-9840-133193322113}" srcOrd="1" destOrd="0" presId="urn:microsoft.com/office/officeart/2005/8/layout/hProcess9"/>
    <dgm:cxn modelId="{B62D29CE-36E7-4B3F-9F69-561E47F917C5}" type="presParOf" srcId="{270D77E2-A219-49FF-BE82-57E3E15A2BF9}" destId="{4056D71B-5D58-47EB-A21E-91F7DE5E81BA}" srcOrd="2" destOrd="0" presId="urn:microsoft.com/office/officeart/2005/8/layout/hProcess9"/>
    <dgm:cxn modelId="{6ED94195-168E-4C8E-A384-9D57874688C0}" type="presParOf" srcId="{270D77E2-A219-49FF-BE82-57E3E15A2BF9}" destId="{1C4C3960-3999-44BB-8022-69E985B5E3B4}" srcOrd="3" destOrd="0" presId="urn:microsoft.com/office/officeart/2005/8/layout/hProcess9"/>
    <dgm:cxn modelId="{B6577F54-2FCF-449C-9013-3442DF4D31AA}" type="presParOf" srcId="{270D77E2-A219-49FF-BE82-57E3E15A2BF9}" destId="{D92B88EA-FB55-4498-9AF3-2AED6549148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0745A8-70D0-41F3-BEF0-ECED1CED4925}" type="doc">
      <dgm:prSet loTypeId="urn:microsoft.com/office/officeart/2005/8/layout/vList3#2" loCatId="list" qsTypeId="urn:microsoft.com/office/officeart/2005/8/quickstyle/simple1#2" qsCatId="simple" csTypeId="urn:microsoft.com/office/officeart/2005/8/colors/accent1_2#2" csCatId="accent1" phldr="1"/>
      <dgm:spPr/>
    </dgm:pt>
    <dgm:pt modelId="{9DA7CA1D-CF9C-4699-AB9C-941FCF83614F}">
      <dgm:prSet phldrT="[Текст]" custT="1"/>
      <dgm:spPr/>
      <dgm:t>
        <a:bodyPr/>
        <a:lstStyle/>
        <a:p>
          <a:pPr algn="l"/>
          <a:r>
            <a:rPr lang="ru-RU" sz="2200" b="1" i="1" dirty="0" smtClean="0">
              <a:solidFill>
                <a:srgbClr val="002060"/>
              </a:solidFill>
            </a:rPr>
            <a:t>Проектный подход </a:t>
          </a:r>
          <a:r>
            <a:rPr lang="ru-RU" sz="2200" dirty="0" smtClean="0">
              <a:solidFill>
                <a:srgbClr val="002060"/>
              </a:solidFill>
            </a:rPr>
            <a:t>с назначением ответственных исполнителей в структуре органов </a:t>
          </a:r>
          <a:r>
            <a:rPr lang="ru-RU" sz="2200" dirty="0" err="1" smtClean="0">
              <a:solidFill>
                <a:srgbClr val="002060"/>
              </a:solidFill>
            </a:rPr>
            <a:t>гос.власти</a:t>
          </a:r>
          <a:endParaRPr lang="ru-RU" sz="2200" dirty="0">
            <a:solidFill>
              <a:srgbClr val="002060"/>
            </a:solidFill>
          </a:endParaRPr>
        </a:p>
      </dgm:t>
    </dgm:pt>
    <dgm:pt modelId="{B65500D3-6143-45D6-BB87-EA530B565E76}" type="parTrans" cxnId="{F8AB741A-0502-485E-81AC-BDF5F4354692}">
      <dgm:prSet/>
      <dgm:spPr/>
      <dgm:t>
        <a:bodyPr/>
        <a:lstStyle/>
        <a:p>
          <a:endParaRPr lang="ru-RU"/>
        </a:p>
      </dgm:t>
    </dgm:pt>
    <dgm:pt modelId="{6826CF9C-7B39-434D-AE8A-FF2CD30C7C30}" type="sibTrans" cxnId="{F8AB741A-0502-485E-81AC-BDF5F4354692}">
      <dgm:prSet/>
      <dgm:spPr/>
      <dgm:t>
        <a:bodyPr/>
        <a:lstStyle/>
        <a:p>
          <a:endParaRPr lang="ru-RU"/>
        </a:p>
      </dgm:t>
    </dgm:pt>
    <dgm:pt modelId="{44EC085A-CB2B-45E5-BA83-8297BFB9DD7D}">
      <dgm:prSet phldrT="[Текст]" custT="1"/>
      <dgm:spPr/>
      <dgm:t>
        <a:bodyPr/>
        <a:lstStyle/>
        <a:p>
          <a:pPr algn="l"/>
          <a:r>
            <a:rPr lang="ru-RU" sz="2200" b="1" i="1" dirty="0" smtClean="0">
              <a:solidFill>
                <a:srgbClr val="002060"/>
              </a:solidFill>
            </a:rPr>
            <a:t>Публичность</a:t>
          </a:r>
          <a:r>
            <a:rPr lang="ru-RU" sz="2200" dirty="0" smtClean="0">
              <a:solidFill>
                <a:srgbClr val="002060"/>
              </a:solidFill>
            </a:rPr>
            <a:t> – открытость в предоставлении информации о реализации конкретных инициатив</a:t>
          </a:r>
          <a:endParaRPr lang="ru-RU" sz="2200" dirty="0">
            <a:solidFill>
              <a:srgbClr val="002060"/>
            </a:solidFill>
          </a:endParaRPr>
        </a:p>
      </dgm:t>
    </dgm:pt>
    <dgm:pt modelId="{2E2DD682-B892-4A14-889E-958AA5E9EC60}" type="parTrans" cxnId="{C326CBE8-252A-45D9-8C2B-0C7693AE4A3C}">
      <dgm:prSet/>
      <dgm:spPr/>
      <dgm:t>
        <a:bodyPr/>
        <a:lstStyle/>
        <a:p>
          <a:endParaRPr lang="ru-RU"/>
        </a:p>
      </dgm:t>
    </dgm:pt>
    <dgm:pt modelId="{279B14B6-B3F8-481E-A5C2-C9E4088B203A}" type="sibTrans" cxnId="{C326CBE8-252A-45D9-8C2B-0C7693AE4A3C}">
      <dgm:prSet/>
      <dgm:spPr/>
      <dgm:t>
        <a:bodyPr/>
        <a:lstStyle/>
        <a:p>
          <a:endParaRPr lang="ru-RU"/>
        </a:p>
      </dgm:t>
    </dgm:pt>
    <dgm:pt modelId="{189326DB-82E4-480A-9018-42BD72694EF2}">
      <dgm:prSet phldrT="[Текст]" custT="1"/>
      <dgm:spPr/>
      <dgm:t>
        <a:bodyPr/>
        <a:lstStyle/>
        <a:p>
          <a:pPr algn="l"/>
          <a:r>
            <a:rPr lang="ru-RU" sz="2200" b="1" i="1" dirty="0" smtClean="0">
              <a:solidFill>
                <a:srgbClr val="002060"/>
              </a:solidFill>
            </a:rPr>
            <a:t>Приемка</a:t>
          </a:r>
          <a:r>
            <a:rPr lang="ru-RU" sz="2200" dirty="0" smtClean="0">
              <a:solidFill>
                <a:srgbClr val="002060"/>
              </a:solidFill>
            </a:rPr>
            <a:t> выполненных мероприятий предпринимательским сообществом </a:t>
          </a:r>
          <a:endParaRPr lang="ru-RU" sz="2200" dirty="0">
            <a:solidFill>
              <a:srgbClr val="002060"/>
            </a:solidFill>
          </a:endParaRPr>
        </a:p>
      </dgm:t>
    </dgm:pt>
    <dgm:pt modelId="{53135A63-A9E6-4296-97E8-30010B0DFE4F}" type="parTrans" cxnId="{E90459B6-93B2-4A7F-85EC-C32C3EFCCEA6}">
      <dgm:prSet/>
      <dgm:spPr/>
      <dgm:t>
        <a:bodyPr/>
        <a:lstStyle/>
        <a:p>
          <a:endParaRPr lang="ru-RU"/>
        </a:p>
      </dgm:t>
    </dgm:pt>
    <dgm:pt modelId="{550D1060-BCF4-4A0D-8637-91418D53AACB}" type="sibTrans" cxnId="{E90459B6-93B2-4A7F-85EC-C32C3EFCCEA6}">
      <dgm:prSet/>
      <dgm:spPr/>
      <dgm:t>
        <a:bodyPr/>
        <a:lstStyle/>
        <a:p>
          <a:endParaRPr lang="ru-RU"/>
        </a:p>
      </dgm:t>
    </dgm:pt>
    <dgm:pt modelId="{CB9F8B23-0FDD-41F0-9DCB-FD1FF4C3A821}" type="pres">
      <dgm:prSet presAssocID="{560745A8-70D0-41F3-BEF0-ECED1CED4925}" presName="linearFlow" presStyleCnt="0">
        <dgm:presLayoutVars>
          <dgm:dir/>
          <dgm:resizeHandles val="exact"/>
        </dgm:presLayoutVars>
      </dgm:prSet>
      <dgm:spPr/>
    </dgm:pt>
    <dgm:pt modelId="{0E08AE77-A1D2-4B35-B214-2DB59AA5CD62}" type="pres">
      <dgm:prSet presAssocID="{9DA7CA1D-CF9C-4699-AB9C-941FCF83614F}" presName="composite" presStyleCnt="0"/>
      <dgm:spPr/>
    </dgm:pt>
    <dgm:pt modelId="{D4F48507-5BD7-465D-BC78-1A08F2AE65B0}" type="pres">
      <dgm:prSet presAssocID="{9DA7CA1D-CF9C-4699-AB9C-941FCF83614F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1">
              <a:lumMod val="95000"/>
            </a:schemeClr>
          </a:solidFill>
        </a:ln>
      </dgm:spPr>
    </dgm:pt>
    <dgm:pt modelId="{6772A09A-C0E2-4A00-B521-3B2D06196AF1}" type="pres">
      <dgm:prSet presAssocID="{9DA7CA1D-CF9C-4699-AB9C-941FCF83614F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D4E29C-C07F-481A-B511-2B3AA3FA1EB5}" type="pres">
      <dgm:prSet presAssocID="{6826CF9C-7B39-434D-AE8A-FF2CD30C7C30}" presName="spacing" presStyleCnt="0"/>
      <dgm:spPr/>
    </dgm:pt>
    <dgm:pt modelId="{D659DEA7-8661-4E43-B533-F6296A81E61A}" type="pres">
      <dgm:prSet presAssocID="{44EC085A-CB2B-45E5-BA83-8297BFB9DD7D}" presName="composite" presStyleCnt="0"/>
      <dgm:spPr/>
    </dgm:pt>
    <dgm:pt modelId="{3A9CF51E-58EB-4365-8227-D8FE97567CD7}" type="pres">
      <dgm:prSet presAssocID="{44EC085A-CB2B-45E5-BA83-8297BFB9DD7D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bg1">
              <a:lumMod val="95000"/>
            </a:schemeClr>
          </a:solidFill>
        </a:ln>
      </dgm:spPr>
    </dgm:pt>
    <dgm:pt modelId="{64438745-47EA-4E7A-BA20-DD654C356303}" type="pres">
      <dgm:prSet presAssocID="{44EC085A-CB2B-45E5-BA83-8297BFB9DD7D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16F876-1A71-4598-9585-FC0AC1E83EA6}" type="pres">
      <dgm:prSet presAssocID="{279B14B6-B3F8-481E-A5C2-C9E4088B203A}" presName="spacing" presStyleCnt="0"/>
      <dgm:spPr/>
    </dgm:pt>
    <dgm:pt modelId="{E6BDA3D5-C74F-447F-BF7F-97B244067302}" type="pres">
      <dgm:prSet presAssocID="{189326DB-82E4-480A-9018-42BD72694EF2}" presName="composite" presStyleCnt="0"/>
      <dgm:spPr/>
    </dgm:pt>
    <dgm:pt modelId="{F3ED1ED7-8A82-4048-899D-2032726B7DED}" type="pres">
      <dgm:prSet presAssocID="{189326DB-82E4-480A-9018-42BD72694EF2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bg1">
              <a:lumMod val="95000"/>
            </a:schemeClr>
          </a:solidFill>
        </a:ln>
      </dgm:spPr>
    </dgm:pt>
    <dgm:pt modelId="{D47CFE5A-3A4E-4B92-94ED-58B8A796E5FA}" type="pres">
      <dgm:prSet presAssocID="{189326DB-82E4-480A-9018-42BD72694EF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0459B6-93B2-4A7F-85EC-C32C3EFCCEA6}" srcId="{560745A8-70D0-41F3-BEF0-ECED1CED4925}" destId="{189326DB-82E4-480A-9018-42BD72694EF2}" srcOrd="2" destOrd="0" parTransId="{53135A63-A9E6-4296-97E8-30010B0DFE4F}" sibTransId="{550D1060-BCF4-4A0D-8637-91418D53AACB}"/>
    <dgm:cxn modelId="{C326CBE8-252A-45D9-8C2B-0C7693AE4A3C}" srcId="{560745A8-70D0-41F3-BEF0-ECED1CED4925}" destId="{44EC085A-CB2B-45E5-BA83-8297BFB9DD7D}" srcOrd="1" destOrd="0" parTransId="{2E2DD682-B892-4A14-889E-958AA5E9EC60}" sibTransId="{279B14B6-B3F8-481E-A5C2-C9E4088B203A}"/>
    <dgm:cxn modelId="{6471ADE8-EA07-487D-8129-D20807201853}" type="presOf" srcId="{560745A8-70D0-41F3-BEF0-ECED1CED4925}" destId="{CB9F8B23-0FDD-41F0-9DCB-FD1FF4C3A821}" srcOrd="0" destOrd="0" presId="urn:microsoft.com/office/officeart/2005/8/layout/vList3#2"/>
    <dgm:cxn modelId="{BE6B8FBB-925E-4BC4-8898-64CB97526536}" type="presOf" srcId="{189326DB-82E4-480A-9018-42BD72694EF2}" destId="{D47CFE5A-3A4E-4B92-94ED-58B8A796E5FA}" srcOrd="0" destOrd="0" presId="urn:microsoft.com/office/officeart/2005/8/layout/vList3#2"/>
    <dgm:cxn modelId="{B1AA15F3-663B-4F8E-AD5C-40CC71779B50}" type="presOf" srcId="{44EC085A-CB2B-45E5-BA83-8297BFB9DD7D}" destId="{64438745-47EA-4E7A-BA20-DD654C356303}" srcOrd="0" destOrd="0" presId="urn:microsoft.com/office/officeart/2005/8/layout/vList3#2"/>
    <dgm:cxn modelId="{4A75E0B5-38AD-4195-9860-B4A03F361961}" type="presOf" srcId="{9DA7CA1D-CF9C-4699-AB9C-941FCF83614F}" destId="{6772A09A-C0E2-4A00-B521-3B2D06196AF1}" srcOrd="0" destOrd="0" presId="urn:microsoft.com/office/officeart/2005/8/layout/vList3#2"/>
    <dgm:cxn modelId="{F8AB741A-0502-485E-81AC-BDF5F4354692}" srcId="{560745A8-70D0-41F3-BEF0-ECED1CED4925}" destId="{9DA7CA1D-CF9C-4699-AB9C-941FCF83614F}" srcOrd="0" destOrd="0" parTransId="{B65500D3-6143-45D6-BB87-EA530B565E76}" sibTransId="{6826CF9C-7B39-434D-AE8A-FF2CD30C7C30}"/>
    <dgm:cxn modelId="{4FBC58D8-F54D-46B7-8155-C53CA721D131}" type="presParOf" srcId="{CB9F8B23-0FDD-41F0-9DCB-FD1FF4C3A821}" destId="{0E08AE77-A1D2-4B35-B214-2DB59AA5CD62}" srcOrd="0" destOrd="0" presId="urn:microsoft.com/office/officeart/2005/8/layout/vList3#2"/>
    <dgm:cxn modelId="{5DE7F077-0FB0-4E7A-8BA2-EADD599F563F}" type="presParOf" srcId="{0E08AE77-A1D2-4B35-B214-2DB59AA5CD62}" destId="{D4F48507-5BD7-465D-BC78-1A08F2AE65B0}" srcOrd="0" destOrd="0" presId="urn:microsoft.com/office/officeart/2005/8/layout/vList3#2"/>
    <dgm:cxn modelId="{47703E25-423D-4049-8664-E7A23F4FDC84}" type="presParOf" srcId="{0E08AE77-A1D2-4B35-B214-2DB59AA5CD62}" destId="{6772A09A-C0E2-4A00-B521-3B2D06196AF1}" srcOrd="1" destOrd="0" presId="urn:microsoft.com/office/officeart/2005/8/layout/vList3#2"/>
    <dgm:cxn modelId="{1953C2B4-037D-4749-995A-A124327FA6EE}" type="presParOf" srcId="{CB9F8B23-0FDD-41F0-9DCB-FD1FF4C3A821}" destId="{77D4E29C-C07F-481A-B511-2B3AA3FA1EB5}" srcOrd="1" destOrd="0" presId="urn:microsoft.com/office/officeart/2005/8/layout/vList3#2"/>
    <dgm:cxn modelId="{0D0F8426-B13D-4841-9E69-C7D22B70A306}" type="presParOf" srcId="{CB9F8B23-0FDD-41F0-9DCB-FD1FF4C3A821}" destId="{D659DEA7-8661-4E43-B533-F6296A81E61A}" srcOrd="2" destOrd="0" presId="urn:microsoft.com/office/officeart/2005/8/layout/vList3#2"/>
    <dgm:cxn modelId="{45FFCA51-3376-43BD-BD8A-18B252B64B85}" type="presParOf" srcId="{D659DEA7-8661-4E43-B533-F6296A81E61A}" destId="{3A9CF51E-58EB-4365-8227-D8FE97567CD7}" srcOrd="0" destOrd="0" presId="urn:microsoft.com/office/officeart/2005/8/layout/vList3#2"/>
    <dgm:cxn modelId="{2ED69303-A2CB-4831-AD0B-DA184223A340}" type="presParOf" srcId="{D659DEA7-8661-4E43-B533-F6296A81E61A}" destId="{64438745-47EA-4E7A-BA20-DD654C356303}" srcOrd="1" destOrd="0" presId="urn:microsoft.com/office/officeart/2005/8/layout/vList3#2"/>
    <dgm:cxn modelId="{949140F6-D8D4-4900-8E32-DF68A765379E}" type="presParOf" srcId="{CB9F8B23-0FDD-41F0-9DCB-FD1FF4C3A821}" destId="{F416F876-1A71-4598-9585-FC0AC1E83EA6}" srcOrd="3" destOrd="0" presId="urn:microsoft.com/office/officeart/2005/8/layout/vList3#2"/>
    <dgm:cxn modelId="{6FB6CBBD-380A-4E95-BD02-4F05B1CBF79F}" type="presParOf" srcId="{CB9F8B23-0FDD-41F0-9DCB-FD1FF4C3A821}" destId="{E6BDA3D5-C74F-447F-BF7F-97B244067302}" srcOrd="4" destOrd="0" presId="urn:microsoft.com/office/officeart/2005/8/layout/vList3#2"/>
    <dgm:cxn modelId="{DC4DC1BA-32AD-4BCD-9B72-CC108F86BF5E}" type="presParOf" srcId="{E6BDA3D5-C74F-447F-BF7F-97B244067302}" destId="{F3ED1ED7-8A82-4048-899D-2032726B7DED}" srcOrd="0" destOrd="0" presId="urn:microsoft.com/office/officeart/2005/8/layout/vList3#2"/>
    <dgm:cxn modelId="{04FF2F0D-8994-4220-B7B4-4E944EDA68D7}" type="presParOf" srcId="{E6BDA3D5-C74F-447F-BF7F-97B244067302}" destId="{D47CFE5A-3A4E-4B92-94ED-58B8A796E5FA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77FD13-18D9-4E07-B4DA-7230449C3C54}">
      <dsp:nvSpPr>
        <dsp:cNvPr id="0" name=""/>
        <dsp:cNvSpPr/>
      </dsp:nvSpPr>
      <dsp:spPr>
        <a:xfrm>
          <a:off x="633992" y="0"/>
          <a:ext cx="7185250" cy="270115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4B005A-D016-43F3-ADFC-54F36C49D352}">
      <dsp:nvSpPr>
        <dsp:cNvPr id="0" name=""/>
        <dsp:cNvSpPr/>
      </dsp:nvSpPr>
      <dsp:spPr>
        <a:xfrm>
          <a:off x="9080" y="810347"/>
          <a:ext cx="2720885" cy="10804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1. Проектный подход в построении карт</a:t>
          </a:r>
          <a:endParaRPr lang="ru-RU" sz="1800" kern="1200" dirty="0"/>
        </a:p>
      </dsp:txBody>
      <dsp:txXfrm>
        <a:off x="61824" y="863091"/>
        <a:ext cx="2615397" cy="974975"/>
      </dsp:txXfrm>
    </dsp:sp>
    <dsp:sp modelId="{4056D71B-5D58-47EB-A21E-91F7DE5E81BA}">
      <dsp:nvSpPr>
        <dsp:cNvPr id="0" name=""/>
        <dsp:cNvSpPr/>
      </dsp:nvSpPr>
      <dsp:spPr>
        <a:xfrm>
          <a:off x="2866175" y="810347"/>
          <a:ext cx="2720885" cy="10804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2. Рабочие группы: ассоциации + бизнес + представители власти</a:t>
          </a:r>
          <a:endParaRPr lang="ru-RU" sz="1800" kern="1200" dirty="0"/>
        </a:p>
      </dsp:txBody>
      <dsp:txXfrm>
        <a:off x="2918919" y="863091"/>
        <a:ext cx="2615397" cy="974975"/>
      </dsp:txXfrm>
    </dsp:sp>
    <dsp:sp modelId="{D92B88EA-FB55-4498-9AF3-2AED65491482}">
      <dsp:nvSpPr>
        <dsp:cNvPr id="0" name=""/>
        <dsp:cNvSpPr/>
      </dsp:nvSpPr>
      <dsp:spPr>
        <a:xfrm>
          <a:off x="5723270" y="810347"/>
          <a:ext cx="2720885" cy="10804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</a:rPr>
            <a:t>3. </a:t>
          </a:r>
          <a:r>
            <a:rPr lang="ru-RU" sz="1800" kern="1200" dirty="0" err="1" smtClean="0">
              <a:solidFill>
                <a:srgbClr val="002060"/>
              </a:solidFill>
            </a:rPr>
            <a:t>Краудсорсинг</a:t>
          </a:r>
          <a:r>
            <a:rPr lang="ru-RU" sz="1800" kern="1200" dirty="0" smtClean="0">
              <a:solidFill>
                <a:srgbClr val="002060"/>
              </a:solidFill>
            </a:rPr>
            <a:t> для публичного отбора предложений</a:t>
          </a:r>
          <a:endParaRPr lang="ru-RU" sz="1800" kern="1200" dirty="0"/>
        </a:p>
      </dsp:txBody>
      <dsp:txXfrm>
        <a:off x="5776014" y="863091"/>
        <a:ext cx="2615397" cy="9749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72A09A-C0E2-4A00-B521-3B2D06196AF1}">
      <dsp:nvSpPr>
        <dsp:cNvPr id="0" name=""/>
        <dsp:cNvSpPr/>
      </dsp:nvSpPr>
      <dsp:spPr>
        <a:xfrm rot="10800000">
          <a:off x="1625526" y="2059"/>
          <a:ext cx="5073681" cy="13902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3074" tIns="83820" rIns="156464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solidFill>
                <a:srgbClr val="002060"/>
              </a:solidFill>
            </a:rPr>
            <a:t>Проектный подход </a:t>
          </a:r>
          <a:r>
            <a:rPr lang="ru-RU" sz="2200" kern="1200" dirty="0" smtClean="0">
              <a:solidFill>
                <a:srgbClr val="002060"/>
              </a:solidFill>
            </a:rPr>
            <a:t>с назначением ответственных исполнителей в структуре органов </a:t>
          </a:r>
          <a:r>
            <a:rPr lang="ru-RU" sz="2200" kern="1200" dirty="0" err="1" smtClean="0">
              <a:solidFill>
                <a:srgbClr val="002060"/>
              </a:solidFill>
            </a:rPr>
            <a:t>гос.власти</a:t>
          </a:r>
          <a:endParaRPr lang="ru-RU" sz="2200" kern="1200" dirty="0">
            <a:solidFill>
              <a:srgbClr val="002060"/>
            </a:solidFill>
          </a:endParaRPr>
        </a:p>
      </dsp:txBody>
      <dsp:txXfrm rot="10800000">
        <a:off x="1973095" y="2059"/>
        <a:ext cx="4726112" cy="1390277"/>
      </dsp:txXfrm>
    </dsp:sp>
    <dsp:sp modelId="{D4F48507-5BD7-465D-BC78-1A08F2AE65B0}">
      <dsp:nvSpPr>
        <dsp:cNvPr id="0" name=""/>
        <dsp:cNvSpPr/>
      </dsp:nvSpPr>
      <dsp:spPr>
        <a:xfrm>
          <a:off x="930387" y="2059"/>
          <a:ext cx="1390277" cy="13902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438745-47EA-4E7A-BA20-DD654C356303}">
      <dsp:nvSpPr>
        <dsp:cNvPr id="0" name=""/>
        <dsp:cNvSpPr/>
      </dsp:nvSpPr>
      <dsp:spPr>
        <a:xfrm rot="10800000">
          <a:off x="1625526" y="1807345"/>
          <a:ext cx="5073681" cy="13902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3074" tIns="83820" rIns="156464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solidFill>
                <a:srgbClr val="002060"/>
              </a:solidFill>
            </a:rPr>
            <a:t>Публичность</a:t>
          </a:r>
          <a:r>
            <a:rPr lang="ru-RU" sz="2200" kern="1200" dirty="0" smtClean="0">
              <a:solidFill>
                <a:srgbClr val="002060"/>
              </a:solidFill>
            </a:rPr>
            <a:t> – открытость в предоставлении информации о реализации конкретных инициатив</a:t>
          </a:r>
          <a:endParaRPr lang="ru-RU" sz="2200" kern="1200" dirty="0">
            <a:solidFill>
              <a:srgbClr val="002060"/>
            </a:solidFill>
          </a:endParaRPr>
        </a:p>
      </dsp:txBody>
      <dsp:txXfrm rot="10800000">
        <a:off x="1973095" y="1807345"/>
        <a:ext cx="4726112" cy="1390277"/>
      </dsp:txXfrm>
    </dsp:sp>
    <dsp:sp modelId="{3A9CF51E-58EB-4365-8227-D8FE97567CD7}">
      <dsp:nvSpPr>
        <dsp:cNvPr id="0" name=""/>
        <dsp:cNvSpPr/>
      </dsp:nvSpPr>
      <dsp:spPr>
        <a:xfrm>
          <a:off x="930387" y="1807345"/>
          <a:ext cx="1390277" cy="139027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CFE5A-3A4E-4B92-94ED-58B8A796E5FA}">
      <dsp:nvSpPr>
        <dsp:cNvPr id="0" name=""/>
        <dsp:cNvSpPr/>
      </dsp:nvSpPr>
      <dsp:spPr>
        <a:xfrm rot="10800000">
          <a:off x="1625526" y="3612631"/>
          <a:ext cx="5073681" cy="13902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3074" tIns="83820" rIns="156464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solidFill>
                <a:srgbClr val="002060"/>
              </a:solidFill>
            </a:rPr>
            <a:t>Приемка</a:t>
          </a:r>
          <a:r>
            <a:rPr lang="ru-RU" sz="2200" kern="1200" dirty="0" smtClean="0">
              <a:solidFill>
                <a:srgbClr val="002060"/>
              </a:solidFill>
            </a:rPr>
            <a:t> выполненных мероприятий предпринимательским сообществом </a:t>
          </a:r>
          <a:endParaRPr lang="ru-RU" sz="2200" kern="1200" dirty="0">
            <a:solidFill>
              <a:srgbClr val="002060"/>
            </a:solidFill>
          </a:endParaRPr>
        </a:p>
      </dsp:txBody>
      <dsp:txXfrm rot="10800000">
        <a:off x="1973095" y="3612631"/>
        <a:ext cx="4726112" cy="1390277"/>
      </dsp:txXfrm>
    </dsp:sp>
    <dsp:sp modelId="{F3ED1ED7-8A82-4048-899D-2032726B7DED}">
      <dsp:nvSpPr>
        <dsp:cNvPr id="0" name=""/>
        <dsp:cNvSpPr/>
      </dsp:nvSpPr>
      <dsp:spPr>
        <a:xfrm>
          <a:off x="930387" y="3612631"/>
          <a:ext cx="1390277" cy="139027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NULL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NULL"/><Relationship Id="rId4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D8F6CFD-280A-47BD-A201-7A6E1B5F45D4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6113" y="744538"/>
            <a:ext cx="53784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7175" cy="4468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8908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31338"/>
            <a:ext cx="28908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51D9D3-0EA7-4F1D-89B2-795320469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0342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20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259CC0-DBA0-423B-88AF-EB98C7441D7F}" type="slidenum">
              <a:rPr lang="ru-RU" smtClean="0"/>
              <a:pPr>
                <a:defRPr/>
              </a:pPr>
              <a:t>0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61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62EC37-E832-402D-92EC-190BDFB264A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04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E12846-8BFD-41B2-AEC9-FD0DE6ED1FF8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46113" y="744538"/>
            <a:ext cx="5380037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46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2083" name="Slide Number Placeholder 3"/>
          <p:cNvSpPr txBox="1">
            <a:spLocks noGrp="1"/>
          </p:cNvSpPr>
          <p:nvPr/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A44D73FC-16AF-4E65-AD2B-FB9682DEA326}" type="slidenum">
              <a:rPr lang="ru-RU" sz="1200">
                <a:latin typeface="+mn-lt"/>
                <a:cs typeface="+mn-cs"/>
              </a:rPr>
              <a:pPr algn="r">
                <a:defRPr/>
              </a:pPr>
              <a:t>9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32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F1C1FB-412B-4165-9737-42DB9622F6E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.xml"/><Relationship Id="rId7" Type="http://schemas.openxmlformats.org/officeDocument/2006/relationships/image" Target="../media/image1.emf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9.xml"/><Relationship Id="rId7" Type="http://schemas.openxmlformats.org/officeDocument/2006/relationships/image" Target="../media/image1.emf"/><Relationship Id="rId2" Type="http://schemas.openxmlformats.org/officeDocument/2006/relationships/tags" Target="../tags/tag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.xml"/><Relationship Id="rId7" Type="http://schemas.openxmlformats.org/officeDocument/2006/relationships/image" Target="../media/image1.emf"/><Relationship Id="rId2" Type="http://schemas.openxmlformats.org/officeDocument/2006/relationships/tags" Target="../tags/tag1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5.png"/><Relationship Id="rId3" Type="http://schemas.openxmlformats.org/officeDocument/2006/relationships/tags" Target="../tags/tag15.xml"/><Relationship Id="rId21" Type="http://schemas.openxmlformats.org/officeDocument/2006/relationships/image" Target="../media/image8.jpeg"/><Relationship Id="rId7" Type="http://schemas.openxmlformats.org/officeDocument/2006/relationships/tags" Target="../tags/tag19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4.png"/><Relationship Id="rId2" Type="http://schemas.openxmlformats.org/officeDocument/2006/relationships/tags" Target="../tags/tag14.xml"/><Relationship Id="rId16" Type="http://schemas.openxmlformats.org/officeDocument/2006/relationships/image" Target="../media/image3.emf"/><Relationship Id="rId20" Type="http://schemas.openxmlformats.org/officeDocument/2006/relationships/image" Target="../media/image7.png"/><Relationship Id="rId1" Type="http://schemas.openxmlformats.org/officeDocument/2006/relationships/vmlDrawing" Target="../drawings/vmlDrawing5.v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24" Type="http://schemas.openxmlformats.org/officeDocument/2006/relationships/image" Target="../media/image11.png"/><Relationship Id="rId5" Type="http://schemas.openxmlformats.org/officeDocument/2006/relationships/tags" Target="../tags/tag17.xml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10.png"/><Relationship Id="rId10" Type="http://schemas.openxmlformats.org/officeDocument/2006/relationships/tags" Target="../tags/tag22.xml"/><Relationship Id="rId19" Type="http://schemas.openxmlformats.org/officeDocument/2006/relationships/image" Target="../media/image6.emf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1.emf"/><Relationship Id="rId22" Type="http://schemas.openxmlformats.org/officeDocument/2006/relationships/image" Target="../media/image9.jpe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5.png"/><Relationship Id="rId3" Type="http://schemas.openxmlformats.org/officeDocument/2006/relationships/tags" Target="../tags/tag25.xml"/><Relationship Id="rId21" Type="http://schemas.openxmlformats.org/officeDocument/2006/relationships/image" Target="../media/image9.jpeg"/><Relationship Id="rId7" Type="http://schemas.openxmlformats.org/officeDocument/2006/relationships/tags" Target="../tags/tag29.xml"/><Relationship Id="rId12" Type="http://schemas.openxmlformats.org/officeDocument/2006/relationships/slideMaster" Target="../slideMasters/slideMaster1.xml"/><Relationship Id="rId17" Type="http://schemas.openxmlformats.org/officeDocument/2006/relationships/image" Target="../media/image4.png"/><Relationship Id="rId2" Type="http://schemas.openxmlformats.org/officeDocument/2006/relationships/tags" Target="../tags/tag24.xml"/><Relationship Id="rId16" Type="http://schemas.openxmlformats.org/officeDocument/2006/relationships/image" Target="../media/image3.emf"/><Relationship Id="rId20" Type="http://schemas.openxmlformats.org/officeDocument/2006/relationships/image" Target="../media/image8.jpeg"/><Relationship Id="rId1" Type="http://schemas.openxmlformats.org/officeDocument/2006/relationships/vmlDrawing" Target="../drawings/vmlDrawing6.v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image" Target="../media/image6.emf"/><Relationship Id="rId5" Type="http://schemas.openxmlformats.org/officeDocument/2006/relationships/tags" Target="../tags/tag27.xml"/><Relationship Id="rId15" Type="http://schemas.openxmlformats.org/officeDocument/2006/relationships/oleObject" Target="../embeddings/oleObject8.bin"/><Relationship Id="rId23" Type="http://schemas.openxmlformats.org/officeDocument/2006/relationships/image" Target="../media/image11.png"/><Relationship Id="rId10" Type="http://schemas.openxmlformats.org/officeDocument/2006/relationships/tags" Target="../tags/tag32.xml"/><Relationship Id="rId19" Type="http://schemas.openxmlformats.org/officeDocument/2006/relationships/image" Target="../media/image7.png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image" Target="../media/image1.emf"/><Relationship Id="rId2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5.xml"/><Relationship Id="rId7" Type="http://schemas.openxmlformats.org/officeDocument/2006/relationships/image" Target="../media/image1.emf"/><Relationship Id="rId2" Type="http://schemas.openxmlformats.org/officeDocument/2006/relationships/tags" Target="../tags/tag3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56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122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71488" y="989013"/>
            <a:ext cx="8963025" cy="555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pPr>
              <a:defRPr/>
            </a:pPr>
            <a:endParaRPr lang="en-GB"/>
          </a:p>
        </p:txBody>
      </p:sp>
      <p:grpSp>
        <p:nvGrpSpPr>
          <p:cNvPr id="7" name="Group 12"/>
          <p:cNvGrpSpPr>
            <a:grpSpLocks/>
          </p:cNvGrpSpPr>
          <p:nvPr userDrawn="1">
            <p:custDataLst>
              <p:tags r:id="rId4"/>
            </p:custDataLst>
          </p:nvPr>
        </p:nvGrpSpPr>
        <p:grpSpPr bwMode="auto">
          <a:xfrm>
            <a:off x="47625" y="57150"/>
            <a:ext cx="496888" cy="422275"/>
            <a:chOff x="48371" y="56358"/>
            <a:chExt cx="496715" cy="423196"/>
          </a:xfrm>
        </p:grpSpPr>
        <p:pic>
          <p:nvPicPr>
            <p:cNvPr id="8" name="Picture 7"/>
            <p:cNvPicPr>
              <a:picLocks noChangeAspect="1" noChangeArrowheads="1"/>
            </p:cNvPicPr>
            <p:nvPr userDrawn="1"/>
          </p:nvPicPr>
          <p:blipFill>
            <a:blip r:embed="rId8"/>
            <a:srcRect r="55627" b="3699"/>
            <a:stretch>
              <a:fillRect/>
            </a:stretch>
          </p:blipFill>
          <p:spPr bwMode="auto">
            <a:xfrm>
              <a:off x="48371" y="56358"/>
              <a:ext cx="496715" cy="423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7"/>
            <p:cNvSpPr/>
            <p:nvPr userDrawn="1"/>
          </p:nvSpPr>
          <p:spPr bwMode="auto">
            <a:xfrm>
              <a:off x="465739" y="347505"/>
              <a:ext cx="74586" cy="13204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tIns="91440" bIns="91440">
              <a:spAutoFit/>
            </a:bodyPr>
            <a:lstStyle/>
            <a:p>
              <a:pPr algn="ctr" defTabSz="889000">
                <a:defRPr/>
              </a:pPr>
              <a:endParaRPr lang="ru-RU" sz="1400" dirty="0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71224" y="1509714"/>
            <a:ext cx="8963555" cy="4613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480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22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71488" y="989013"/>
            <a:ext cx="8963025" cy="555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pPr>
              <a:defRPr/>
            </a:pPr>
            <a:endParaRPr lang="en-GB"/>
          </a:p>
        </p:txBody>
      </p:sp>
      <p:grpSp>
        <p:nvGrpSpPr>
          <p:cNvPr id="5" name="Group 12"/>
          <p:cNvGrpSpPr>
            <a:grpSpLocks/>
          </p:cNvGrpSpPr>
          <p:nvPr userDrawn="1">
            <p:custDataLst>
              <p:tags r:id="rId4"/>
            </p:custDataLst>
          </p:nvPr>
        </p:nvGrpSpPr>
        <p:grpSpPr bwMode="auto">
          <a:xfrm>
            <a:off x="47625" y="57150"/>
            <a:ext cx="496888" cy="422275"/>
            <a:chOff x="48371" y="56358"/>
            <a:chExt cx="496715" cy="423196"/>
          </a:xfrm>
        </p:grpSpPr>
        <p:pic>
          <p:nvPicPr>
            <p:cNvPr id="6" name="Picture 7"/>
            <p:cNvPicPr>
              <a:picLocks noChangeAspect="1" noChangeArrowheads="1"/>
            </p:cNvPicPr>
            <p:nvPr userDrawn="1"/>
          </p:nvPicPr>
          <p:blipFill>
            <a:blip r:embed="rId8"/>
            <a:srcRect r="55627" b="3699"/>
            <a:stretch>
              <a:fillRect/>
            </a:stretch>
          </p:blipFill>
          <p:spPr bwMode="auto">
            <a:xfrm>
              <a:off x="48371" y="56358"/>
              <a:ext cx="496715" cy="423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5"/>
            <p:cNvSpPr/>
            <p:nvPr userDrawn="1"/>
          </p:nvSpPr>
          <p:spPr bwMode="auto">
            <a:xfrm>
              <a:off x="465739" y="347505"/>
              <a:ext cx="74586" cy="13204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tIns="91440" bIns="91440">
              <a:spAutoFit/>
            </a:bodyPr>
            <a:lstStyle/>
            <a:p>
              <a:pPr algn="ctr" defTabSz="889000">
                <a:defRPr/>
              </a:pPr>
              <a:endParaRPr lang="ru-RU" sz="1400" dirty="0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504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22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71488" y="989013"/>
            <a:ext cx="8963025" cy="555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pPr>
              <a:defRPr/>
            </a:pPr>
            <a:endParaRPr lang="en-GB"/>
          </a:p>
        </p:txBody>
      </p:sp>
      <p:grpSp>
        <p:nvGrpSpPr>
          <p:cNvPr id="4" name="Group 12"/>
          <p:cNvGrpSpPr>
            <a:grpSpLocks/>
          </p:cNvGrpSpPr>
          <p:nvPr userDrawn="1">
            <p:custDataLst>
              <p:tags r:id="rId4"/>
            </p:custDataLst>
          </p:nvPr>
        </p:nvGrpSpPr>
        <p:grpSpPr bwMode="auto">
          <a:xfrm>
            <a:off x="47625" y="57150"/>
            <a:ext cx="496888" cy="422275"/>
            <a:chOff x="48371" y="56358"/>
            <a:chExt cx="496715" cy="423196"/>
          </a:xfrm>
        </p:grpSpPr>
        <p:pic>
          <p:nvPicPr>
            <p:cNvPr id="5" name="Picture 7"/>
            <p:cNvPicPr>
              <a:picLocks noChangeAspect="1" noChangeArrowheads="1"/>
            </p:cNvPicPr>
            <p:nvPr userDrawn="1"/>
          </p:nvPicPr>
          <p:blipFill>
            <a:blip r:embed="rId8"/>
            <a:srcRect r="55627" b="3699"/>
            <a:stretch>
              <a:fillRect/>
            </a:stretch>
          </p:blipFill>
          <p:spPr bwMode="auto">
            <a:xfrm>
              <a:off x="48371" y="56358"/>
              <a:ext cx="496715" cy="423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 userDrawn="1"/>
          </p:nvSpPr>
          <p:spPr bwMode="auto">
            <a:xfrm>
              <a:off x="465739" y="347505"/>
              <a:ext cx="74586" cy="13204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tIns="91440" bIns="91440">
              <a:spAutoFit/>
            </a:bodyPr>
            <a:lstStyle/>
            <a:p>
              <a:pPr algn="ctr" defTabSz="889000">
                <a:defRPr/>
              </a:pPr>
              <a:endParaRPr lang="ru-RU" sz="1400" dirty="0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535" name="think-cell Slide" r:id="rId13" imgW="360" imgH="360" progId="">
                  <p:embed/>
                </p:oleObj>
              </mc:Choice>
              <mc:Fallback>
                <p:oleObj name="think-cell Slide" r:id="rId13" imgW="360" imgH="360" progId="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Rectangle 3" hidden="1"/>
          <p:cNvGraphicFramePr>
            <a:graphicFrameLocks/>
          </p:cNvGraphicFramePr>
          <p:nvPr>
            <p:custDataLst>
              <p:tags r:id="rId3"/>
            </p:custDataLst>
          </p:nvPr>
        </p:nvGraphicFramePr>
        <p:xfrm>
          <a:off x="0" y="0"/>
          <a:ext cx="1714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536" name="think-cell Slide" r:id="rId15" imgW="0" imgH="0" progId="">
                  <p:embed/>
                </p:oleObj>
              </mc:Choice>
              <mc:Fallback>
                <p:oleObj name="think-cell Slide" r:id="rId15" imgW="0" imgH="0" progId="">
                  <p:embed/>
                  <p:pic>
                    <p:nvPicPr>
                      <p:cNvPr id="0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4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50" descr="BCG_Logotype_Regular_rev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2863850" y="5840413"/>
            <a:ext cx="41783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6872288" y="1741488"/>
            <a:ext cx="2736850" cy="511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468313" y="476250"/>
            <a:ext cx="273367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19"/>
          <a:srcRect/>
          <a:stretch>
            <a:fillRect/>
          </a:stretch>
        </p:blipFill>
        <p:spPr bwMode="auto">
          <a:xfrm>
            <a:off x="7683501" y="1139826"/>
            <a:ext cx="414337" cy="25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8"/>
          <p:cNvCxnSpPr/>
          <p:nvPr userDrawn="1">
            <p:custDataLst>
              <p:tags r:id="rId5"/>
            </p:custDataLst>
          </p:nvPr>
        </p:nvCxnSpPr>
        <p:spPr>
          <a:xfrm>
            <a:off x="7061200" y="500063"/>
            <a:ext cx="0" cy="44132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Деловая Россия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20"/>
          <a:srcRect/>
          <a:stretch>
            <a:fillRect/>
          </a:stretch>
        </p:blipFill>
        <p:spPr bwMode="auto">
          <a:xfrm>
            <a:off x="8101013" y="561975"/>
            <a:ext cx="5080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2" descr=" ООО РСПП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21"/>
          <a:srcRect/>
          <a:stretch>
            <a:fillRect/>
          </a:stretch>
        </p:blipFill>
        <p:spPr bwMode="auto">
          <a:xfrm>
            <a:off x="6448425" y="563563"/>
            <a:ext cx="4762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4" descr="ОПОРА РОССИИ"/>
          <p:cNvPicPr>
            <a:picLocks noChangeAspect="1" noChangeArrowheads="1"/>
          </p:cNvPicPr>
          <p:nvPr userDrawn="1">
            <p:custDataLst>
              <p:tags r:id="rId8"/>
            </p:custDataLst>
          </p:nvPr>
        </p:nvPicPr>
        <p:blipFill>
          <a:blip r:embed="rId22"/>
          <a:srcRect/>
          <a:stretch>
            <a:fillRect/>
          </a:stretch>
        </p:blipFill>
        <p:spPr bwMode="auto">
          <a:xfrm>
            <a:off x="7286625" y="561975"/>
            <a:ext cx="452438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Торгово-промышленная палата РФ"/>
          <p:cNvPicPr>
            <a:picLocks noChangeAspect="1" noChangeArrowheads="1"/>
          </p:cNvPicPr>
          <p:nvPr userDrawn="1">
            <p:custDataLst>
              <p:tags r:id="rId9"/>
            </p:custDataLst>
          </p:nvPr>
        </p:nvPicPr>
        <p:blipFill>
          <a:blip r:embed="rId23"/>
          <a:srcRect/>
          <a:stretch>
            <a:fillRect/>
          </a:stretch>
        </p:blipFill>
        <p:spPr bwMode="auto">
          <a:xfrm>
            <a:off x="9053513" y="561975"/>
            <a:ext cx="206375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5"/>
          <p:cNvCxnSpPr/>
          <p:nvPr userDrawn="1">
            <p:custDataLst>
              <p:tags r:id="rId10"/>
            </p:custDataLst>
          </p:nvPr>
        </p:nvCxnSpPr>
        <p:spPr>
          <a:xfrm>
            <a:off x="7896225" y="500063"/>
            <a:ext cx="0" cy="44132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6"/>
          <p:cNvCxnSpPr/>
          <p:nvPr userDrawn="1">
            <p:custDataLst>
              <p:tags r:id="rId11"/>
            </p:custDataLst>
          </p:nvPr>
        </p:nvCxnSpPr>
        <p:spPr>
          <a:xfrm>
            <a:off x="8845550" y="500063"/>
            <a:ext cx="0" cy="44132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 userDrawn="1"/>
        </p:nvSpPr>
        <p:spPr>
          <a:xfrm>
            <a:off x="5332413" y="538163"/>
            <a:ext cx="914400" cy="365125"/>
          </a:xfrm>
          <a:prstGeom prst="rect">
            <a:avLst/>
          </a:prstGeom>
        </p:spPr>
        <p:txBody>
          <a:bodyPr wrap="none" lIns="45720" rIns="45720" anchor="ctr"/>
          <a:lstStyle/>
          <a:p>
            <a:pPr>
              <a:defRPr/>
            </a:pPr>
            <a:r>
              <a:rPr lang="ru-RU" sz="1100" dirty="0">
                <a:solidFill>
                  <a:srgbClr val="808080"/>
                </a:solidFill>
                <a:latin typeface="Tahoma" pitchFamily="34" charset="0"/>
                <a:cs typeface="Tahoma" pitchFamily="34" charset="0"/>
              </a:rPr>
              <a:t>СОВМЕСТНО С</a:t>
            </a:r>
            <a:endParaRPr lang="en-US" sz="1100" dirty="0" err="1">
              <a:solidFill>
                <a:srgbClr val="808080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6" name="Straight Connector 23"/>
          <p:cNvCxnSpPr>
            <a:cxnSpLocks noChangeShapeType="1"/>
          </p:cNvCxnSpPr>
          <p:nvPr userDrawn="1"/>
        </p:nvCxnSpPr>
        <p:spPr bwMode="auto">
          <a:xfrm>
            <a:off x="5332413" y="1025525"/>
            <a:ext cx="4270375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17" name="TextBox 25"/>
          <p:cNvSpPr txBox="1"/>
          <p:nvPr userDrawn="1"/>
        </p:nvSpPr>
        <p:spPr>
          <a:xfrm>
            <a:off x="5332413" y="1147763"/>
            <a:ext cx="1085850" cy="366712"/>
          </a:xfrm>
          <a:prstGeom prst="rect">
            <a:avLst/>
          </a:prstGeom>
        </p:spPr>
        <p:txBody>
          <a:bodyPr wrap="none" lIns="45720" rIns="45720" anchor="ctr"/>
          <a:lstStyle/>
          <a:p>
            <a:pPr>
              <a:defRPr/>
            </a:pPr>
            <a:r>
              <a:rPr lang="ru-RU" sz="1100" dirty="0">
                <a:solidFill>
                  <a:srgbClr val="808080"/>
                </a:solidFill>
                <a:latin typeface="Tahoma" pitchFamily="34" charset="0"/>
                <a:cs typeface="Tahoma" pitchFamily="34" charset="0"/>
              </a:rPr>
              <a:t>ПРИ ПОДДЕРЖКЕ</a:t>
            </a:r>
            <a:endParaRPr lang="en-US" sz="1100" dirty="0" err="1">
              <a:solidFill>
                <a:srgbClr val="80808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8" name="Picture 7"/>
          <p:cNvPicPr>
            <a:picLocks noChangeAspect="1" noChangeArrowheads="1"/>
          </p:cNvPicPr>
          <p:nvPr userDrawn="1"/>
        </p:nvPicPr>
        <p:blipFill>
          <a:blip r:embed="rId24"/>
          <a:srcRect/>
          <a:stretch>
            <a:fillRect/>
          </a:stretch>
        </p:blipFill>
        <p:spPr bwMode="auto">
          <a:xfrm>
            <a:off x="6632575" y="1171575"/>
            <a:ext cx="881063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59" name="think-cell Slide" r:id="rId13" imgW="360" imgH="360" progId="">
                  <p:embed/>
                </p:oleObj>
              </mc:Choice>
              <mc:Fallback>
                <p:oleObj name="think-cell Slide" r:id="rId13" imgW="360" imgH="360" progId="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Rectangle 2" hidden="1"/>
          <p:cNvGraphicFramePr>
            <a:graphicFrameLocks/>
          </p:cNvGraphicFramePr>
          <p:nvPr>
            <p:custDataLst>
              <p:tags r:id="rId3"/>
            </p:custDataLst>
          </p:nvPr>
        </p:nvGraphicFramePr>
        <p:xfrm>
          <a:off x="0" y="0"/>
          <a:ext cx="1714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60" name="think-cell Slide" r:id="rId15" imgW="0" imgH="0" progId="">
                  <p:embed/>
                </p:oleObj>
              </mc:Choice>
              <mc:Fallback>
                <p:oleObj name="think-cell Slide" r:id="rId15" imgW="0" imgH="0" progId="">
                  <p:embed/>
                  <p:pic>
                    <p:nvPicPr>
                      <p:cNvPr id="0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714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50" descr="BCG_Logotype_Regular_rev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2863850" y="5840413"/>
            <a:ext cx="41783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6872288" y="1741488"/>
            <a:ext cx="2736850" cy="511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468313" y="476250"/>
            <a:ext cx="273367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8"/>
          <p:cNvCxnSpPr/>
          <p:nvPr userDrawn="1">
            <p:custDataLst>
              <p:tags r:id="rId4"/>
            </p:custDataLst>
          </p:nvPr>
        </p:nvCxnSpPr>
        <p:spPr>
          <a:xfrm>
            <a:off x="7061200" y="500063"/>
            <a:ext cx="0" cy="44132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 descr="Деловая Россия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19"/>
          <a:srcRect/>
          <a:stretch>
            <a:fillRect/>
          </a:stretch>
        </p:blipFill>
        <p:spPr bwMode="auto">
          <a:xfrm>
            <a:off x="8101013" y="561975"/>
            <a:ext cx="5080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2" descr=" ООО РСПП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20"/>
          <a:srcRect/>
          <a:stretch>
            <a:fillRect/>
          </a:stretch>
        </p:blipFill>
        <p:spPr bwMode="auto">
          <a:xfrm>
            <a:off x="6448425" y="563563"/>
            <a:ext cx="4762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4" descr="ОПОРА РОССИИ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21"/>
          <a:srcRect/>
          <a:stretch>
            <a:fillRect/>
          </a:stretch>
        </p:blipFill>
        <p:spPr bwMode="auto">
          <a:xfrm>
            <a:off x="7286625" y="561975"/>
            <a:ext cx="452438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Торгово-промышленная палата РФ"/>
          <p:cNvPicPr>
            <a:picLocks noChangeAspect="1" noChangeArrowheads="1"/>
          </p:cNvPicPr>
          <p:nvPr userDrawn="1">
            <p:custDataLst>
              <p:tags r:id="rId8"/>
            </p:custDataLst>
          </p:nvPr>
        </p:nvPicPr>
        <p:blipFill>
          <a:blip r:embed="rId22"/>
          <a:srcRect/>
          <a:stretch>
            <a:fillRect/>
          </a:stretch>
        </p:blipFill>
        <p:spPr bwMode="auto">
          <a:xfrm>
            <a:off x="9053513" y="561975"/>
            <a:ext cx="206375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5"/>
          <p:cNvCxnSpPr/>
          <p:nvPr userDrawn="1">
            <p:custDataLst>
              <p:tags r:id="rId9"/>
            </p:custDataLst>
          </p:nvPr>
        </p:nvCxnSpPr>
        <p:spPr>
          <a:xfrm>
            <a:off x="7896225" y="500063"/>
            <a:ext cx="0" cy="44132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6"/>
          <p:cNvCxnSpPr/>
          <p:nvPr userDrawn="1">
            <p:custDataLst>
              <p:tags r:id="rId10"/>
            </p:custDataLst>
          </p:nvPr>
        </p:nvCxnSpPr>
        <p:spPr>
          <a:xfrm>
            <a:off x="8845550" y="500063"/>
            <a:ext cx="0" cy="44132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3"/>
          <p:cNvSpPr txBox="1"/>
          <p:nvPr userDrawn="1"/>
        </p:nvSpPr>
        <p:spPr>
          <a:xfrm>
            <a:off x="5332413" y="538163"/>
            <a:ext cx="914400" cy="365125"/>
          </a:xfrm>
          <a:prstGeom prst="rect">
            <a:avLst/>
          </a:prstGeom>
        </p:spPr>
        <p:txBody>
          <a:bodyPr wrap="none" lIns="45720" rIns="45720" anchor="ctr"/>
          <a:lstStyle/>
          <a:p>
            <a:pPr>
              <a:defRPr/>
            </a:pPr>
            <a:r>
              <a:rPr lang="ru-RU" sz="1100" dirty="0">
                <a:solidFill>
                  <a:srgbClr val="808080"/>
                </a:solidFill>
                <a:latin typeface="Tahoma" pitchFamily="34" charset="0"/>
                <a:cs typeface="Tahoma" pitchFamily="34" charset="0"/>
              </a:rPr>
              <a:t>СОВМЕСТНО С</a:t>
            </a:r>
            <a:endParaRPr lang="en-US" sz="1100" dirty="0" err="1">
              <a:solidFill>
                <a:srgbClr val="808080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5" name="Straight Connector 23"/>
          <p:cNvCxnSpPr>
            <a:cxnSpLocks noChangeShapeType="1"/>
          </p:cNvCxnSpPr>
          <p:nvPr userDrawn="1"/>
        </p:nvCxnSpPr>
        <p:spPr bwMode="auto">
          <a:xfrm>
            <a:off x="5332413" y="1025525"/>
            <a:ext cx="4270375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16" name="TextBox 25"/>
          <p:cNvSpPr txBox="1"/>
          <p:nvPr userDrawn="1"/>
        </p:nvSpPr>
        <p:spPr>
          <a:xfrm>
            <a:off x="5332413" y="1147763"/>
            <a:ext cx="1085850" cy="366712"/>
          </a:xfrm>
          <a:prstGeom prst="rect">
            <a:avLst/>
          </a:prstGeom>
        </p:spPr>
        <p:txBody>
          <a:bodyPr wrap="none" lIns="45720" rIns="45720" anchor="ctr"/>
          <a:lstStyle/>
          <a:p>
            <a:pPr>
              <a:defRPr/>
            </a:pPr>
            <a:r>
              <a:rPr lang="ru-RU" sz="1100" dirty="0">
                <a:solidFill>
                  <a:srgbClr val="808080"/>
                </a:solidFill>
                <a:latin typeface="Tahoma" pitchFamily="34" charset="0"/>
                <a:cs typeface="Tahoma" pitchFamily="34" charset="0"/>
              </a:rPr>
              <a:t>ПРИ ПОДДЕРЖКЕ</a:t>
            </a:r>
            <a:endParaRPr lang="en-US" sz="1100" dirty="0" err="1">
              <a:solidFill>
                <a:srgbClr val="80808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7" name="Picture 7"/>
          <p:cNvPicPr>
            <a:picLocks noChangeAspect="1" noChangeArrowheads="1"/>
          </p:cNvPicPr>
          <p:nvPr userDrawn="1"/>
        </p:nvPicPr>
        <p:blipFill>
          <a:blip r:embed="rId23"/>
          <a:srcRect/>
          <a:stretch>
            <a:fillRect/>
          </a:stretch>
        </p:blipFill>
        <p:spPr bwMode="auto">
          <a:xfrm>
            <a:off x="6632575" y="1171575"/>
            <a:ext cx="881063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/>
          <p:cNvPicPr>
            <a:picLocks noChangeAspect="1" noChangeArrowheads="1"/>
          </p:cNvPicPr>
          <p:nvPr userDrawn="1">
            <p:custDataLst>
              <p:tags r:id="rId11"/>
            </p:custDataLst>
          </p:nvPr>
        </p:nvPicPr>
        <p:blipFill>
          <a:blip r:embed="rId24"/>
          <a:srcRect/>
          <a:stretch>
            <a:fillRect/>
          </a:stretch>
        </p:blipFill>
        <p:spPr bwMode="auto">
          <a:xfrm>
            <a:off x="7683501" y="1139826"/>
            <a:ext cx="414337" cy="25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576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Picture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122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71488" y="989013"/>
            <a:ext cx="8963025" cy="555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pPr>
              <a:defRPr/>
            </a:pPr>
            <a:endParaRPr lang="en-GB"/>
          </a:p>
        </p:txBody>
      </p:sp>
      <p:grpSp>
        <p:nvGrpSpPr>
          <p:cNvPr id="7" name="Group 12"/>
          <p:cNvGrpSpPr>
            <a:grpSpLocks/>
          </p:cNvGrpSpPr>
          <p:nvPr userDrawn="1">
            <p:custDataLst>
              <p:tags r:id="rId4"/>
            </p:custDataLst>
          </p:nvPr>
        </p:nvGrpSpPr>
        <p:grpSpPr bwMode="auto">
          <a:xfrm>
            <a:off x="47625" y="57150"/>
            <a:ext cx="496888" cy="422275"/>
            <a:chOff x="48371" y="56358"/>
            <a:chExt cx="496715" cy="423196"/>
          </a:xfrm>
        </p:grpSpPr>
        <p:pic>
          <p:nvPicPr>
            <p:cNvPr id="8" name="Picture 7"/>
            <p:cNvPicPr>
              <a:picLocks noChangeAspect="1" noChangeArrowheads="1"/>
            </p:cNvPicPr>
            <p:nvPr userDrawn="1"/>
          </p:nvPicPr>
          <p:blipFill>
            <a:blip r:embed="rId8"/>
            <a:srcRect r="55627" b="3699"/>
            <a:stretch>
              <a:fillRect/>
            </a:stretch>
          </p:blipFill>
          <p:spPr bwMode="auto">
            <a:xfrm>
              <a:off x="48371" y="56358"/>
              <a:ext cx="496715" cy="423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7"/>
            <p:cNvSpPr/>
            <p:nvPr userDrawn="1"/>
          </p:nvSpPr>
          <p:spPr bwMode="auto">
            <a:xfrm>
              <a:off x="465739" y="347505"/>
              <a:ext cx="74586" cy="132049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tIns="91440" bIns="91440">
              <a:spAutoFit/>
            </a:bodyPr>
            <a:lstStyle/>
            <a:p>
              <a:pPr algn="ctr" defTabSz="889000">
                <a:defRPr/>
              </a:pPr>
              <a:endParaRPr lang="ru-RU" sz="1400" dirty="0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199" y="1508760"/>
            <a:ext cx="8997696" cy="4590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 hidden="1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33" name="think-cell Slide" r:id="rId12" imgW="360" imgH="360" progId="">
                  <p:embed/>
                </p:oleObj>
              </mc:Choice>
              <mc:Fallback>
                <p:oleObj name="think-cell Slide" r:id="rId12" imgW="360" imgH="360" progId="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7028" name="Rectangle 2"/>
          <p:cNvSpPr>
            <a:spLocks noGrp="1" noChangeArrowheads="1"/>
          </p:cNvSpPr>
          <p:nvPr>
            <p:ph type="title"/>
            <p:custDataLst>
              <p:tags r:id="rId10"/>
            </p:custDataLst>
          </p:nvPr>
        </p:nvSpPr>
        <p:spPr bwMode="auto">
          <a:xfrm>
            <a:off x="471488" y="163513"/>
            <a:ext cx="8963025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Slide title</a:t>
            </a:r>
          </a:p>
        </p:txBody>
      </p:sp>
      <p:sp>
        <p:nvSpPr>
          <p:cNvPr id="257029" name="Rectangle 10"/>
          <p:cNvSpPr>
            <a:spLocks noGrp="1" noChangeArrowheads="1"/>
          </p:cNvSpPr>
          <p:nvPr>
            <p:ph type="body" idx="1"/>
            <p:custDataLst>
              <p:tags r:id="rId11"/>
            </p:custDataLst>
          </p:nvPr>
        </p:nvSpPr>
        <p:spPr bwMode="auto">
          <a:xfrm>
            <a:off x="471488" y="1509713"/>
            <a:ext cx="8963025" cy="461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Body text</a:t>
            </a:r>
          </a:p>
          <a:p>
            <a:pPr lvl="1"/>
            <a:r>
              <a:rPr lang="en-GB" smtClean="0"/>
              <a:t>First level</a:t>
            </a:r>
          </a:p>
          <a:p>
            <a:pPr lvl="2"/>
            <a:r>
              <a:rPr lang="en-GB" smtClean="0"/>
              <a:t>Second level</a:t>
            </a:r>
          </a:p>
          <a:p>
            <a:pPr lvl="3"/>
            <a:r>
              <a:rPr lang="en-GB" smtClean="0"/>
              <a:t>Third level</a:t>
            </a:r>
          </a:p>
          <a:p>
            <a:pPr lvl="4"/>
            <a:r>
              <a:rPr lang="en-GB" smtClean="0"/>
              <a:t>Quotation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</p:sldLayoutIdLst>
  <p:timing>
    <p:tnLst>
      <p:par>
        <p:cTn id="1" dur="indefinite" restart="never" nodeType="tmRoot"/>
      </p:par>
    </p:tnLst>
  </p:timing>
  <p:txStyles>
    <p:titleStyle>
      <a:lvl1pPr algn="l" defTabSz="8890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1pPr>
      <a:lvl2pPr algn="l" defTabSz="8890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Tahoma" pitchFamily="34" charset="0"/>
        </a:defRPr>
      </a:lvl2pPr>
      <a:lvl3pPr algn="l" defTabSz="8890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Tahoma" pitchFamily="34" charset="0"/>
        </a:defRPr>
      </a:lvl3pPr>
      <a:lvl4pPr algn="l" defTabSz="8890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Tahoma" pitchFamily="34" charset="0"/>
        </a:defRPr>
      </a:lvl4pPr>
      <a:lvl5pPr algn="l" defTabSz="8890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  <a:cs typeface="Tahoma" pitchFamily="34" charset="0"/>
        </a:defRPr>
      </a:lvl5pPr>
      <a:lvl6pPr marL="4572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algn="l" defTabSz="889000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defRPr sz="1600" b="1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1pPr>
      <a:lvl2pPr marL="444500" indent="-222250" algn="l" defTabSz="889000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Char char="•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2pPr>
      <a:lvl3pPr marL="889000" indent="-222250" algn="l" defTabSz="889000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Trebuchet MS" pitchFamily="34" charset="0"/>
        <a:buChar char="–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3pPr>
      <a:lvl4pPr marL="1338263" indent="-227013" algn="l" defTabSz="889000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Trebuchet MS" pitchFamily="34" charset="0"/>
        <a:buChar char="–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4pPr>
      <a:lvl5pPr marL="1998663" indent="-220663" algn="l" defTabSz="889000" rtl="0" eaLnBrk="0" fontAlgn="base" hangingPunct="0">
        <a:spcBef>
          <a:spcPct val="20000"/>
        </a:spcBef>
        <a:spcAft>
          <a:spcPct val="0"/>
        </a:spcAft>
        <a:buClr>
          <a:srgbClr val="595959"/>
        </a:buClr>
        <a:buFont typeface="Trebuchet MS" pitchFamily="34" charset="0"/>
        <a:buChar char="–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5pPr>
      <a:lvl6pPr marL="24558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6pPr>
      <a:lvl7pPr marL="29130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7pPr>
      <a:lvl8pPr marL="33702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8pPr>
      <a:lvl9pPr marL="38274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288.xml"/><Relationship Id="rId18" Type="http://schemas.openxmlformats.org/officeDocument/2006/relationships/tags" Target="../tags/tag293.xml"/><Relationship Id="rId26" Type="http://schemas.openxmlformats.org/officeDocument/2006/relationships/tags" Target="../tags/tag301.xml"/><Relationship Id="rId39" Type="http://schemas.openxmlformats.org/officeDocument/2006/relationships/tags" Target="../tags/tag314.xml"/><Relationship Id="rId21" Type="http://schemas.openxmlformats.org/officeDocument/2006/relationships/tags" Target="../tags/tag296.xml"/><Relationship Id="rId34" Type="http://schemas.openxmlformats.org/officeDocument/2006/relationships/tags" Target="../tags/tag309.xml"/><Relationship Id="rId42" Type="http://schemas.openxmlformats.org/officeDocument/2006/relationships/tags" Target="../tags/tag317.xml"/><Relationship Id="rId47" Type="http://schemas.openxmlformats.org/officeDocument/2006/relationships/tags" Target="../tags/tag322.xml"/><Relationship Id="rId50" Type="http://schemas.openxmlformats.org/officeDocument/2006/relationships/tags" Target="../tags/tag325.xml"/><Relationship Id="rId55" Type="http://schemas.openxmlformats.org/officeDocument/2006/relationships/tags" Target="../tags/tag330.xml"/><Relationship Id="rId63" Type="http://schemas.openxmlformats.org/officeDocument/2006/relationships/tags" Target="../tags/tag338.xml"/><Relationship Id="rId68" Type="http://schemas.openxmlformats.org/officeDocument/2006/relationships/image" Target="../media/image33.png"/><Relationship Id="rId76" Type="http://schemas.openxmlformats.org/officeDocument/2006/relationships/image" Target="../media/image10.png"/><Relationship Id="rId7" Type="http://schemas.openxmlformats.org/officeDocument/2006/relationships/tags" Target="../tags/tag282.xml"/><Relationship Id="rId71" Type="http://schemas.openxmlformats.org/officeDocument/2006/relationships/hyperlink" Target="http://witology.com/" TargetMode="External"/><Relationship Id="rId2" Type="http://schemas.openxmlformats.org/officeDocument/2006/relationships/tags" Target="../tags/tag277.xml"/><Relationship Id="rId16" Type="http://schemas.openxmlformats.org/officeDocument/2006/relationships/tags" Target="../tags/tag291.xml"/><Relationship Id="rId29" Type="http://schemas.openxmlformats.org/officeDocument/2006/relationships/tags" Target="../tags/tag304.xml"/><Relationship Id="rId11" Type="http://schemas.openxmlformats.org/officeDocument/2006/relationships/tags" Target="../tags/tag286.xml"/><Relationship Id="rId24" Type="http://schemas.openxmlformats.org/officeDocument/2006/relationships/tags" Target="../tags/tag299.xml"/><Relationship Id="rId32" Type="http://schemas.openxmlformats.org/officeDocument/2006/relationships/tags" Target="../tags/tag307.xml"/><Relationship Id="rId37" Type="http://schemas.openxmlformats.org/officeDocument/2006/relationships/tags" Target="../tags/tag312.xml"/><Relationship Id="rId40" Type="http://schemas.openxmlformats.org/officeDocument/2006/relationships/tags" Target="../tags/tag315.xml"/><Relationship Id="rId45" Type="http://schemas.openxmlformats.org/officeDocument/2006/relationships/tags" Target="../tags/tag320.xml"/><Relationship Id="rId53" Type="http://schemas.openxmlformats.org/officeDocument/2006/relationships/tags" Target="../tags/tag328.xml"/><Relationship Id="rId58" Type="http://schemas.openxmlformats.org/officeDocument/2006/relationships/tags" Target="../tags/tag333.xml"/><Relationship Id="rId66" Type="http://schemas.openxmlformats.org/officeDocument/2006/relationships/slideLayout" Target="../slideLayouts/slideLayout2.xml"/><Relationship Id="rId74" Type="http://schemas.openxmlformats.org/officeDocument/2006/relationships/image" Target="../media/image8.jpeg"/><Relationship Id="rId5" Type="http://schemas.openxmlformats.org/officeDocument/2006/relationships/tags" Target="../tags/tag280.xml"/><Relationship Id="rId15" Type="http://schemas.openxmlformats.org/officeDocument/2006/relationships/tags" Target="../tags/tag290.xml"/><Relationship Id="rId23" Type="http://schemas.openxmlformats.org/officeDocument/2006/relationships/tags" Target="../tags/tag298.xml"/><Relationship Id="rId28" Type="http://schemas.openxmlformats.org/officeDocument/2006/relationships/tags" Target="../tags/tag303.xml"/><Relationship Id="rId36" Type="http://schemas.openxmlformats.org/officeDocument/2006/relationships/tags" Target="../tags/tag311.xml"/><Relationship Id="rId49" Type="http://schemas.openxmlformats.org/officeDocument/2006/relationships/tags" Target="../tags/tag324.xml"/><Relationship Id="rId57" Type="http://schemas.openxmlformats.org/officeDocument/2006/relationships/tags" Target="../tags/tag332.xml"/><Relationship Id="rId61" Type="http://schemas.openxmlformats.org/officeDocument/2006/relationships/tags" Target="../tags/tag336.xml"/><Relationship Id="rId10" Type="http://schemas.openxmlformats.org/officeDocument/2006/relationships/tags" Target="../tags/tag285.xml"/><Relationship Id="rId19" Type="http://schemas.openxmlformats.org/officeDocument/2006/relationships/tags" Target="../tags/tag294.xml"/><Relationship Id="rId31" Type="http://schemas.openxmlformats.org/officeDocument/2006/relationships/tags" Target="../tags/tag306.xml"/><Relationship Id="rId44" Type="http://schemas.openxmlformats.org/officeDocument/2006/relationships/tags" Target="../tags/tag319.xml"/><Relationship Id="rId52" Type="http://schemas.openxmlformats.org/officeDocument/2006/relationships/tags" Target="../tags/tag327.xml"/><Relationship Id="rId60" Type="http://schemas.openxmlformats.org/officeDocument/2006/relationships/tags" Target="../tags/tag335.xml"/><Relationship Id="rId65" Type="http://schemas.openxmlformats.org/officeDocument/2006/relationships/tags" Target="../tags/tag340.xml"/><Relationship Id="rId73" Type="http://schemas.openxmlformats.org/officeDocument/2006/relationships/image" Target="../media/image7.png"/><Relationship Id="rId4" Type="http://schemas.openxmlformats.org/officeDocument/2006/relationships/tags" Target="../tags/tag279.xml"/><Relationship Id="rId9" Type="http://schemas.openxmlformats.org/officeDocument/2006/relationships/tags" Target="../tags/tag284.xml"/><Relationship Id="rId14" Type="http://schemas.openxmlformats.org/officeDocument/2006/relationships/tags" Target="../tags/tag289.xml"/><Relationship Id="rId22" Type="http://schemas.openxmlformats.org/officeDocument/2006/relationships/tags" Target="../tags/tag297.xml"/><Relationship Id="rId27" Type="http://schemas.openxmlformats.org/officeDocument/2006/relationships/tags" Target="../tags/tag302.xml"/><Relationship Id="rId30" Type="http://schemas.openxmlformats.org/officeDocument/2006/relationships/tags" Target="../tags/tag305.xml"/><Relationship Id="rId35" Type="http://schemas.openxmlformats.org/officeDocument/2006/relationships/tags" Target="../tags/tag310.xml"/><Relationship Id="rId43" Type="http://schemas.openxmlformats.org/officeDocument/2006/relationships/tags" Target="../tags/tag318.xml"/><Relationship Id="rId48" Type="http://schemas.openxmlformats.org/officeDocument/2006/relationships/tags" Target="../tags/tag323.xml"/><Relationship Id="rId56" Type="http://schemas.openxmlformats.org/officeDocument/2006/relationships/tags" Target="../tags/tag331.xml"/><Relationship Id="rId64" Type="http://schemas.openxmlformats.org/officeDocument/2006/relationships/tags" Target="../tags/tag339.xml"/><Relationship Id="rId69" Type="http://schemas.openxmlformats.org/officeDocument/2006/relationships/oleObject" Target="../embeddings/oleObject20.bin"/><Relationship Id="rId8" Type="http://schemas.openxmlformats.org/officeDocument/2006/relationships/tags" Target="../tags/tag283.xml"/><Relationship Id="rId51" Type="http://schemas.openxmlformats.org/officeDocument/2006/relationships/tags" Target="../tags/tag326.xml"/><Relationship Id="rId72" Type="http://schemas.openxmlformats.org/officeDocument/2006/relationships/image" Target="../media/image34.jpeg"/><Relationship Id="rId3" Type="http://schemas.openxmlformats.org/officeDocument/2006/relationships/tags" Target="../tags/tag278.xml"/><Relationship Id="rId12" Type="http://schemas.openxmlformats.org/officeDocument/2006/relationships/tags" Target="../tags/tag287.xml"/><Relationship Id="rId17" Type="http://schemas.openxmlformats.org/officeDocument/2006/relationships/tags" Target="../tags/tag292.xml"/><Relationship Id="rId25" Type="http://schemas.openxmlformats.org/officeDocument/2006/relationships/tags" Target="../tags/tag300.xml"/><Relationship Id="rId33" Type="http://schemas.openxmlformats.org/officeDocument/2006/relationships/tags" Target="../tags/tag308.xml"/><Relationship Id="rId38" Type="http://schemas.openxmlformats.org/officeDocument/2006/relationships/tags" Target="../tags/tag313.xml"/><Relationship Id="rId46" Type="http://schemas.openxmlformats.org/officeDocument/2006/relationships/tags" Target="../tags/tag321.xml"/><Relationship Id="rId59" Type="http://schemas.openxmlformats.org/officeDocument/2006/relationships/tags" Target="../tags/tag334.xml"/><Relationship Id="rId67" Type="http://schemas.openxmlformats.org/officeDocument/2006/relationships/notesSlide" Target="../notesSlides/notesSlide4.xml"/><Relationship Id="rId20" Type="http://schemas.openxmlformats.org/officeDocument/2006/relationships/tags" Target="../tags/tag295.xml"/><Relationship Id="rId41" Type="http://schemas.openxmlformats.org/officeDocument/2006/relationships/tags" Target="../tags/tag316.xml"/><Relationship Id="rId54" Type="http://schemas.openxmlformats.org/officeDocument/2006/relationships/tags" Target="../tags/tag329.xml"/><Relationship Id="rId62" Type="http://schemas.openxmlformats.org/officeDocument/2006/relationships/tags" Target="../tags/tag337.xml"/><Relationship Id="rId70" Type="http://schemas.openxmlformats.org/officeDocument/2006/relationships/image" Target="../media/image29.emf"/><Relationship Id="rId75" Type="http://schemas.openxmlformats.org/officeDocument/2006/relationships/image" Target="../media/image9.jpeg"/><Relationship Id="rId1" Type="http://schemas.openxmlformats.org/officeDocument/2006/relationships/vmlDrawing" Target="../drawings/vmlDrawing13.vml"/><Relationship Id="rId6" Type="http://schemas.openxmlformats.org/officeDocument/2006/relationships/tags" Target="../tags/tag28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47.xml"/><Relationship Id="rId13" Type="http://schemas.openxmlformats.org/officeDocument/2006/relationships/tags" Target="../tags/tag352.xml"/><Relationship Id="rId18" Type="http://schemas.openxmlformats.org/officeDocument/2006/relationships/tags" Target="../tags/tag357.xml"/><Relationship Id="rId26" Type="http://schemas.openxmlformats.org/officeDocument/2006/relationships/image" Target="../media/image39.png"/><Relationship Id="rId3" Type="http://schemas.openxmlformats.org/officeDocument/2006/relationships/tags" Target="../tags/tag342.xml"/><Relationship Id="rId21" Type="http://schemas.openxmlformats.org/officeDocument/2006/relationships/oleObject" Target="../embeddings/oleObject21.bin"/><Relationship Id="rId7" Type="http://schemas.openxmlformats.org/officeDocument/2006/relationships/tags" Target="../tags/tag346.xml"/><Relationship Id="rId12" Type="http://schemas.openxmlformats.org/officeDocument/2006/relationships/tags" Target="../tags/tag351.xml"/><Relationship Id="rId17" Type="http://schemas.openxmlformats.org/officeDocument/2006/relationships/tags" Target="../tags/tag356.xml"/><Relationship Id="rId25" Type="http://schemas.openxmlformats.org/officeDocument/2006/relationships/image" Target="../media/image38.png"/><Relationship Id="rId2" Type="http://schemas.openxmlformats.org/officeDocument/2006/relationships/tags" Target="../tags/tag341.xml"/><Relationship Id="rId16" Type="http://schemas.openxmlformats.org/officeDocument/2006/relationships/tags" Target="../tags/tag355.xml"/><Relationship Id="rId20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tags" Target="../tags/tag345.xml"/><Relationship Id="rId11" Type="http://schemas.openxmlformats.org/officeDocument/2006/relationships/tags" Target="../tags/tag350.xml"/><Relationship Id="rId24" Type="http://schemas.openxmlformats.org/officeDocument/2006/relationships/image" Target="../media/image37.png"/><Relationship Id="rId5" Type="http://schemas.openxmlformats.org/officeDocument/2006/relationships/tags" Target="../tags/tag344.xml"/><Relationship Id="rId15" Type="http://schemas.openxmlformats.org/officeDocument/2006/relationships/tags" Target="../tags/tag354.xml"/><Relationship Id="rId23" Type="http://schemas.openxmlformats.org/officeDocument/2006/relationships/image" Target="../media/image36.png"/><Relationship Id="rId28" Type="http://schemas.openxmlformats.org/officeDocument/2006/relationships/image" Target="../media/image41.wmf"/><Relationship Id="rId10" Type="http://schemas.openxmlformats.org/officeDocument/2006/relationships/tags" Target="../tags/tag349.xml"/><Relationship Id="rId19" Type="http://schemas.openxmlformats.org/officeDocument/2006/relationships/tags" Target="../tags/tag358.xml"/><Relationship Id="rId4" Type="http://schemas.openxmlformats.org/officeDocument/2006/relationships/tags" Target="../tags/tag343.xml"/><Relationship Id="rId9" Type="http://schemas.openxmlformats.org/officeDocument/2006/relationships/tags" Target="../tags/tag348.xml"/><Relationship Id="rId14" Type="http://schemas.openxmlformats.org/officeDocument/2006/relationships/tags" Target="../tags/tag353.xml"/><Relationship Id="rId22" Type="http://schemas.openxmlformats.org/officeDocument/2006/relationships/image" Target="../media/image35.emf"/><Relationship Id="rId27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65.xml"/><Relationship Id="rId13" Type="http://schemas.openxmlformats.org/officeDocument/2006/relationships/tags" Target="../tags/tag370.xml"/><Relationship Id="rId18" Type="http://schemas.openxmlformats.org/officeDocument/2006/relationships/tags" Target="../tags/tag375.xml"/><Relationship Id="rId26" Type="http://schemas.openxmlformats.org/officeDocument/2006/relationships/image" Target="../media/image29.emf"/><Relationship Id="rId3" Type="http://schemas.openxmlformats.org/officeDocument/2006/relationships/tags" Target="../tags/tag360.xml"/><Relationship Id="rId21" Type="http://schemas.openxmlformats.org/officeDocument/2006/relationships/tags" Target="../tags/tag378.xml"/><Relationship Id="rId7" Type="http://schemas.openxmlformats.org/officeDocument/2006/relationships/tags" Target="../tags/tag364.xml"/><Relationship Id="rId12" Type="http://schemas.openxmlformats.org/officeDocument/2006/relationships/tags" Target="../tags/tag369.xml"/><Relationship Id="rId17" Type="http://schemas.openxmlformats.org/officeDocument/2006/relationships/tags" Target="../tags/tag374.xml"/><Relationship Id="rId25" Type="http://schemas.openxmlformats.org/officeDocument/2006/relationships/oleObject" Target="../embeddings/oleObject22.bin"/><Relationship Id="rId2" Type="http://schemas.openxmlformats.org/officeDocument/2006/relationships/tags" Target="../tags/tag359.xml"/><Relationship Id="rId16" Type="http://schemas.openxmlformats.org/officeDocument/2006/relationships/tags" Target="../tags/tag373.xml"/><Relationship Id="rId20" Type="http://schemas.openxmlformats.org/officeDocument/2006/relationships/tags" Target="../tags/tag377.xml"/><Relationship Id="rId1" Type="http://schemas.openxmlformats.org/officeDocument/2006/relationships/vmlDrawing" Target="../drawings/vmlDrawing15.vml"/><Relationship Id="rId6" Type="http://schemas.openxmlformats.org/officeDocument/2006/relationships/tags" Target="../tags/tag363.xml"/><Relationship Id="rId11" Type="http://schemas.openxmlformats.org/officeDocument/2006/relationships/tags" Target="../tags/tag368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362.xml"/><Relationship Id="rId15" Type="http://schemas.openxmlformats.org/officeDocument/2006/relationships/tags" Target="../tags/tag372.xml"/><Relationship Id="rId23" Type="http://schemas.openxmlformats.org/officeDocument/2006/relationships/tags" Target="../tags/tag380.xml"/><Relationship Id="rId10" Type="http://schemas.openxmlformats.org/officeDocument/2006/relationships/tags" Target="../tags/tag367.xml"/><Relationship Id="rId19" Type="http://schemas.openxmlformats.org/officeDocument/2006/relationships/tags" Target="../tags/tag376.xml"/><Relationship Id="rId4" Type="http://schemas.openxmlformats.org/officeDocument/2006/relationships/tags" Target="../tags/tag361.xml"/><Relationship Id="rId9" Type="http://schemas.openxmlformats.org/officeDocument/2006/relationships/tags" Target="../tags/tag366.xml"/><Relationship Id="rId14" Type="http://schemas.openxmlformats.org/officeDocument/2006/relationships/tags" Target="../tags/tag371.xml"/><Relationship Id="rId22" Type="http://schemas.openxmlformats.org/officeDocument/2006/relationships/tags" Target="../tags/tag37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microsoft.com/office/2007/relationships/diagramDrawing" Target="../diagrams/drawing1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diagramColors" Target="../diagrams/colors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diagramQuickStyle" Target="../diagrams/quickStyle1.xml"/><Relationship Id="rId5" Type="http://schemas.openxmlformats.org/officeDocument/2006/relationships/tags" Target="../tags/tag42.xml"/><Relationship Id="rId10" Type="http://schemas.openxmlformats.org/officeDocument/2006/relationships/diagramLayout" Target="../diagrams/layout1.xml"/><Relationship Id="rId4" Type="http://schemas.openxmlformats.org/officeDocument/2006/relationships/tags" Target="../tags/tag41.xml"/><Relationship Id="rId9" Type="http://schemas.openxmlformats.org/officeDocument/2006/relationships/diagramData" Target="../diagrams/data1.xml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16.jpeg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image" Target="../media/image15.jpe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image" Target="../media/image14.jpeg"/><Relationship Id="rId5" Type="http://schemas.openxmlformats.org/officeDocument/2006/relationships/tags" Target="../tags/tag49.xml"/><Relationship Id="rId10" Type="http://schemas.openxmlformats.org/officeDocument/2006/relationships/image" Target="../media/image13.jpeg"/><Relationship Id="rId4" Type="http://schemas.openxmlformats.org/officeDocument/2006/relationships/tags" Target="../tags/tag48.xml"/><Relationship Id="rId9" Type="http://schemas.openxmlformats.org/officeDocument/2006/relationships/hyperlink" Target="http://www.asi12.ru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26" Type="http://schemas.openxmlformats.org/officeDocument/2006/relationships/tags" Target="../tags/tag76.xml"/><Relationship Id="rId39" Type="http://schemas.openxmlformats.org/officeDocument/2006/relationships/tags" Target="../tags/tag89.xml"/><Relationship Id="rId3" Type="http://schemas.openxmlformats.org/officeDocument/2006/relationships/tags" Target="../tags/tag53.xml"/><Relationship Id="rId21" Type="http://schemas.openxmlformats.org/officeDocument/2006/relationships/tags" Target="../tags/tag71.xml"/><Relationship Id="rId34" Type="http://schemas.openxmlformats.org/officeDocument/2006/relationships/tags" Target="../tags/tag84.xml"/><Relationship Id="rId42" Type="http://schemas.openxmlformats.org/officeDocument/2006/relationships/notesSlide" Target="../notesSlides/notesSlide2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17" Type="http://schemas.openxmlformats.org/officeDocument/2006/relationships/tags" Target="../tags/tag67.xml"/><Relationship Id="rId25" Type="http://schemas.openxmlformats.org/officeDocument/2006/relationships/tags" Target="../tags/tag75.xml"/><Relationship Id="rId33" Type="http://schemas.openxmlformats.org/officeDocument/2006/relationships/tags" Target="../tags/tag83.xml"/><Relationship Id="rId38" Type="http://schemas.openxmlformats.org/officeDocument/2006/relationships/tags" Target="../tags/tag88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20" Type="http://schemas.openxmlformats.org/officeDocument/2006/relationships/tags" Target="../tags/tag70.xml"/><Relationship Id="rId29" Type="http://schemas.openxmlformats.org/officeDocument/2006/relationships/tags" Target="../tags/tag79.xml"/><Relationship Id="rId41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24" Type="http://schemas.openxmlformats.org/officeDocument/2006/relationships/tags" Target="../tags/tag74.xml"/><Relationship Id="rId32" Type="http://schemas.openxmlformats.org/officeDocument/2006/relationships/tags" Target="../tags/tag82.xml"/><Relationship Id="rId37" Type="http://schemas.openxmlformats.org/officeDocument/2006/relationships/tags" Target="../tags/tag87.xml"/><Relationship Id="rId40" Type="http://schemas.openxmlformats.org/officeDocument/2006/relationships/tags" Target="../tags/tag90.xml"/><Relationship Id="rId5" Type="http://schemas.openxmlformats.org/officeDocument/2006/relationships/tags" Target="../tags/tag55.xml"/><Relationship Id="rId15" Type="http://schemas.openxmlformats.org/officeDocument/2006/relationships/tags" Target="../tags/tag65.xml"/><Relationship Id="rId23" Type="http://schemas.openxmlformats.org/officeDocument/2006/relationships/tags" Target="../tags/tag73.xml"/><Relationship Id="rId28" Type="http://schemas.openxmlformats.org/officeDocument/2006/relationships/tags" Target="../tags/tag78.xml"/><Relationship Id="rId36" Type="http://schemas.openxmlformats.org/officeDocument/2006/relationships/tags" Target="../tags/tag86.xml"/><Relationship Id="rId10" Type="http://schemas.openxmlformats.org/officeDocument/2006/relationships/tags" Target="../tags/tag60.xml"/><Relationship Id="rId19" Type="http://schemas.openxmlformats.org/officeDocument/2006/relationships/tags" Target="../tags/tag69.xml"/><Relationship Id="rId31" Type="http://schemas.openxmlformats.org/officeDocument/2006/relationships/tags" Target="../tags/tag81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tags" Target="../tags/tag64.xml"/><Relationship Id="rId22" Type="http://schemas.openxmlformats.org/officeDocument/2006/relationships/tags" Target="../tags/tag72.xml"/><Relationship Id="rId27" Type="http://schemas.openxmlformats.org/officeDocument/2006/relationships/tags" Target="../tags/tag77.xml"/><Relationship Id="rId30" Type="http://schemas.openxmlformats.org/officeDocument/2006/relationships/tags" Target="../tags/tag80.xml"/><Relationship Id="rId35" Type="http://schemas.openxmlformats.org/officeDocument/2006/relationships/tags" Target="../tags/tag85.xml"/><Relationship Id="rId43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tags" Target="../tags/tag115.xml"/><Relationship Id="rId21" Type="http://schemas.openxmlformats.org/officeDocument/2006/relationships/tags" Target="../tags/tag110.xml"/><Relationship Id="rId34" Type="http://schemas.openxmlformats.org/officeDocument/2006/relationships/tags" Target="../tags/tag123.xml"/><Relationship Id="rId42" Type="http://schemas.openxmlformats.org/officeDocument/2006/relationships/tags" Target="../tags/tag131.xml"/><Relationship Id="rId47" Type="http://schemas.openxmlformats.org/officeDocument/2006/relationships/tags" Target="../tags/tag136.xml"/><Relationship Id="rId50" Type="http://schemas.openxmlformats.org/officeDocument/2006/relationships/tags" Target="../tags/tag139.xml"/><Relationship Id="rId55" Type="http://schemas.openxmlformats.org/officeDocument/2006/relationships/tags" Target="../tags/tag144.xml"/><Relationship Id="rId63" Type="http://schemas.openxmlformats.org/officeDocument/2006/relationships/tags" Target="../tags/tag152.xml"/><Relationship Id="rId68" Type="http://schemas.openxmlformats.org/officeDocument/2006/relationships/tags" Target="../tags/tag157.xml"/><Relationship Id="rId76" Type="http://schemas.openxmlformats.org/officeDocument/2006/relationships/tags" Target="../tags/tag165.xml"/><Relationship Id="rId84" Type="http://schemas.openxmlformats.org/officeDocument/2006/relationships/tags" Target="../tags/tag173.xml"/><Relationship Id="rId89" Type="http://schemas.openxmlformats.org/officeDocument/2006/relationships/tags" Target="../tags/tag178.xml"/><Relationship Id="rId97" Type="http://schemas.openxmlformats.org/officeDocument/2006/relationships/notesSlide" Target="../notesSlides/notesSlide3.xml"/><Relationship Id="rId7" Type="http://schemas.openxmlformats.org/officeDocument/2006/relationships/tags" Target="../tags/tag96.xml"/><Relationship Id="rId71" Type="http://schemas.openxmlformats.org/officeDocument/2006/relationships/tags" Target="../tags/tag160.xml"/><Relationship Id="rId92" Type="http://schemas.openxmlformats.org/officeDocument/2006/relationships/tags" Target="../tags/tag181.xml"/><Relationship Id="rId2" Type="http://schemas.openxmlformats.org/officeDocument/2006/relationships/tags" Target="../tags/tag91.xml"/><Relationship Id="rId16" Type="http://schemas.openxmlformats.org/officeDocument/2006/relationships/tags" Target="../tags/tag105.xml"/><Relationship Id="rId29" Type="http://schemas.openxmlformats.org/officeDocument/2006/relationships/tags" Target="../tags/tag118.xml"/><Relationship Id="rId11" Type="http://schemas.openxmlformats.org/officeDocument/2006/relationships/tags" Target="../tags/tag100.xml"/><Relationship Id="rId24" Type="http://schemas.openxmlformats.org/officeDocument/2006/relationships/tags" Target="../tags/tag113.xml"/><Relationship Id="rId32" Type="http://schemas.openxmlformats.org/officeDocument/2006/relationships/tags" Target="../tags/tag121.xml"/><Relationship Id="rId37" Type="http://schemas.openxmlformats.org/officeDocument/2006/relationships/tags" Target="../tags/tag126.xml"/><Relationship Id="rId40" Type="http://schemas.openxmlformats.org/officeDocument/2006/relationships/tags" Target="../tags/tag129.xml"/><Relationship Id="rId45" Type="http://schemas.openxmlformats.org/officeDocument/2006/relationships/tags" Target="../tags/tag134.xml"/><Relationship Id="rId53" Type="http://schemas.openxmlformats.org/officeDocument/2006/relationships/tags" Target="../tags/tag142.xml"/><Relationship Id="rId58" Type="http://schemas.openxmlformats.org/officeDocument/2006/relationships/tags" Target="../tags/tag147.xml"/><Relationship Id="rId66" Type="http://schemas.openxmlformats.org/officeDocument/2006/relationships/tags" Target="../tags/tag155.xml"/><Relationship Id="rId74" Type="http://schemas.openxmlformats.org/officeDocument/2006/relationships/tags" Target="../tags/tag163.xml"/><Relationship Id="rId79" Type="http://schemas.openxmlformats.org/officeDocument/2006/relationships/tags" Target="../tags/tag168.xml"/><Relationship Id="rId87" Type="http://schemas.openxmlformats.org/officeDocument/2006/relationships/tags" Target="../tags/tag176.xml"/><Relationship Id="rId102" Type="http://schemas.openxmlformats.org/officeDocument/2006/relationships/image" Target="../media/image20.png"/><Relationship Id="rId5" Type="http://schemas.openxmlformats.org/officeDocument/2006/relationships/tags" Target="../tags/tag94.xml"/><Relationship Id="rId61" Type="http://schemas.openxmlformats.org/officeDocument/2006/relationships/tags" Target="../tags/tag150.xml"/><Relationship Id="rId82" Type="http://schemas.openxmlformats.org/officeDocument/2006/relationships/tags" Target="../tags/tag171.xml"/><Relationship Id="rId90" Type="http://schemas.openxmlformats.org/officeDocument/2006/relationships/tags" Target="../tags/tag179.xml"/><Relationship Id="rId95" Type="http://schemas.openxmlformats.org/officeDocument/2006/relationships/tags" Target="../tags/tag184.xml"/><Relationship Id="rId19" Type="http://schemas.openxmlformats.org/officeDocument/2006/relationships/tags" Target="../tags/tag108.xml"/><Relationship Id="rId14" Type="http://schemas.openxmlformats.org/officeDocument/2006/relationships/tags" Target="../tags/tag103.xml"/><Relationship Id="rId22" Type="http://schemas.openxmlformats.org/officeDocument/2006/relationships/tags" Target="../tags/tag111.xml"/><Relationship Id="rId27" Type="http://schemas.openxmlformats.org/officeDocument/2006/relationships/tags" Target="../tags/tag116.xml"/><Relationship Id="rId30" Type="http://schemas.openxmlformats.org/officeDocument/2006/relationships/tags" Target="../tags/tag119.xml"/><Relationship Id="rId35" Type="http://schemas.openxmlformats.org/officeDocument/2006/relationships/tags" Target="../tags/tag124.xml"/><Relationship Id="rId43" Type="http://schemas.openxmlformats.org/officeDocument/2006/relationships/tags" Target="../tags/tag132.xml"/><Relationship Id="rId48" Type="http://schemas.openxmlformats.org/officeDocument/2006/relationships/tags" Target="../tags/tag137.xml"/><Relationship Id="rId56" Type="http://schemas.openxmlformats.org/officeDocument/2006/relationships/tags" Target="../tags/tag145.xml"/><Relationship Id="rId64" Type="http://schemas.openxmlformats.org/officeDocument/2006/relationships/tags" Target="../tags/tag153.xml"/><Relationship Id="rId69" Type="http://schemas.openxmlformats.org/officeDocument/2006/relationships/tags" Target="../tags/tag158.xml"/><Relationship Id="rId77" Type="http://schemas.openxmlformats.org/officeDocument/2006/relationships/tags" Target="../tags/tag166.xml"/><Relationship Id="rId100" Type="http://schemas.openxmlformats.org/officeDocument/2006/relationships/image" Target="../media/image18.emf"/><Relationship Id="rId8" Type="http://schemas.openxmlformats.org/officeDocument/2006/relationships/tags" Target="../tags/tag97.xml"/><Relationship Id="rId51" Type="http://schemas.openxmlformats.org/officeDocument/2006/relationships/tags" Target="../tags/tag140.xml"/><Relationship Id="rId72" Type="http://schemas.openxmlformats.org/officeDocument/2006/relationships/tags" Target="../tags/tag161.xml"/><Relationship Id="rId80" Type="http://schemas.openxmlformats.org/officeDocument/2006/relationships/tags" Target="../tags/tag169.xml"/><Relationship Id="rId85" Type="http://schemas.openxmlformats.org/officeDocument/2006/relationships/tags" Target="../tags/tag174.xml"/><Relationship Id="rId93" Type="http://schemas.openxmlformats.org/officeDocument/2006/relationships/tags" Target="../tags/tag182.xml"/><Relationship Id="rId98" Type="http://schemas.openxmlformats.org/officeDocument/2006/relationships/oleObject" Target="../embeddings/oleObject11.bin"/><Relationship Id="rId3" Type="http://schemas.openxmlformats.org/officeDocument/2006/relationships/tags" Target="../tags/tag92.xml"/><Relationship Id="rId12" Type="http://schemas.openxmlformats.org/officeDocument/2006/relationships/tags" Target="../tags/tag101.xml"/><Relationship Id="rId17" Type="http://schemas.openxmlformats.org/officeDocument/2006/relationships/tags" Target="../tags/tag106.xml"/><Relationship Id="rId25" Type="http://schemas.openxmlformats.org/officeDocument/2006/relationships/tags" Target="../tags/tag114.xml"/><Relationship Id="rId33" Type="http://schemas.openxmlformats.org/officeDocument/2006/relationships/tags" Target="../tags/tag122.xml"/><Relationship Id="rId38" Type="http://schemas.openxmlformats.org/officeDocument/2006/relationships/tags" Target="../tags/tag127.xml"/><Relationship Id="rId46" Type="http://schemas.openxmlformats.org/officeDocument/2006/relationships/tags" Target="../tags/tag135.xml"/><Relationship Id="rId59" Type="http://schemas.openxmlformats.org/officeDocument/2006/relationships/tags" Target="../tags/tag148.xml"/><Relationship Id="rId67" Type="http://schemas.openxmlformats.org/officeDocument/2006/relationships/tags" Target="../tags/tag156.xml"/><Relationship Id="rId20" Type="http://schemas.openxmlformats.org/officeDocument/2006/relationships/tags" Target="../tags/tag109.xml"/><Relationship Id="rId41" Type="http://schemas.openxmlformats.org/officeDocument/2006/relationships/tags" Target="../tags/tag130.xml"/><Relationship Id="rId54" Type="http://schemas.openxmlformats.org/officeDocument/2006/relationships/tags" Target="../tags/tag143.xml"/><Relationship Id="rId62" Type="http://schemas.openxmlformats.org/officeDocument/2006/relationships/tags" Target="../tags/tag151.xml"/><Relationship Id="rId70" Type="http://schemas.openxmlformats.org/officeDocument/2006/relationships/tags" Target="../tags/tag159.xml"/><Relationship Id="rId75" Type="http://schemas.openxmlformats.org/officeDocument/2006/relationships/tags" Target="../tags/tag164.xml"/><Relationship Id="rId83" Type="http://schemas.openxmlformats.org/officeDocument/2006/relationships/tags" Target="../tags/tag172.xml"/><Relationship Id="rId88" Type="http://schemas.openxmlformats.org/officeDocument/2006/relationships/tags" Target="../tags/tag177.xml"/><Relationship Id="rId91" Type="http://schemas.openxmlformats.org/officeDocument/2006/relationships/tags" Target="../tags/tag180.xml"/><Relationship Id="rId96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tags" Target="../tags/tag95.xml"/><Relationship Id="rId15" Type="http://schemas.openxmlformats.org/officeDocument/2006/relationships/tags" Target="../tags/tag104.xml"/><Relationship Id="rId23" Type="http://schemas.openxmlformats.org/officeDocument/2006/relationships/tags" Target="../tags/tag112.xml"/><Relationship Id="rId28" Type="http://schemas.openxmlformats.org/officeDocument/2006/relationships/tags" Target="../tags/tag117.xml"/><Relationship Id="rId36" Type="http://schemas.openxmlformats.org/officeDocument/2006/relationships/tags" Target="../tags/tag125.xml"/><Relationship Id="rId49" Type="http://schemas.openxmlformats.org/officeDocument/2006/relationships/tags" Target="../tags/tag138.xml"/><Relationship Id="rId57" Type="http://schemas.openxmlformats.org/officeDocument/2006/relationships/tags" Target="../tags/tag146.xml"/><Relationship Id="rId10" Type="http://schemas.openxmlformats.org/officeDocument/2006/relationships/tags" Target="../tags/tag99.xml"/><Relationship Id="rId31" Type="http://schemas.openxmlformats.org/officeDocument/2006/relationships/tags" Target="../tags/tag120.xml"/><Relationship Id="rId44" Type="http://schemas.openxmlformats.org/officeDocument/2006/relationships/tags" Target="../tags/tag133.xml"/><Relationship Id="rId52" Type="http://schemas.openxmlformats.org/officeDocument/2006/relationships/tags" Target="../tags/tag141.xml"/><Relationship Id="rId60" Type="http://schemas.openxmlformats.org/officeDocument/2006/relationships/tags" Target="../tags/tag149.xml"/><Relationship Id="rId65" Type="http://schemas.openxmlformats.org/officeDocument/2006/relationships/tags" Target="../tags/tag154.xml"/><Relationship Id="rId73" Type="http://schemas.openxmlformats.org/officeDocument/2006/relationships/tags" Target="../tags/tag162.xml"/><Relationship Id="rId78" Type="http://schemas.openxmlformats.org/officeDocument/2006/relationships/tags" Target="../tags/tag167.xml"/><Relationship Id="rId81" Type="http://schemas.openxmlformats.org/officeDocument/2006/relationships/tags" Target="../tags/tag170.xml"/><Relationship Id="rId86" Type="http://schemas.openxmlformats.org/officeDocument/2006/relationships/tags" Target="../tags/tag175.xml"/><Relationship Id="rId94" Type="http://schemas.openxmlformats.org/officeDocument/2006/relationships/tags" Target="../tags/tag183.xml"/><Relationship Id="rId99" Type="http://schemas.openxmlformats.org/officeDocument/2006/relationships/image" Target="../media/image17.emf"/><Relationship Id="rId101" Type="http://schemas.openxmlformats.org/officeDocument/2006/relationships/image" Target="../media/image19.png"/><Relationship Id="rId4" Type="http://schemas.openxmlformats.org/officeDocument/2006/relationships/tags" Target="../tags/tag93.xml"/><Relationship Id="rId9" Type="http://schemas.openxmlformats.org/officeDocument/2006/relationships/tags" Target="../tags/tag98.xml"/><Relationship Id="rId13" Type="http://schemas.openxmlformats.org/officeDocument/2006/relationships/tags" Target="../tags/tag102.xml"/><Relationship Id="rId18" Type="http://schemas.openxmlformats.org/officeDocument/2006/relationships/tags" Target="../tags/tag107.xml"/><Relationship Id="rId39" Type="http://schemas.openxmlformats.org/officeDocument/2006/relationships/tags" Target="../tags/tag12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tags" Target="../tags/tag201.xml"/><Relationship Id="rId26" Type="http://schemas.openxmlformats.org/officeDocument/2006/relationships/tags" Target="../tags/tag209.xml"/><Relationship Id="rId39" Type="http://schemas.openxmlformats.org/officeDocument/2006/relationships/tags" Target="../tags/tag222.xml"/><Relationship Id="rId3" Type="http://schemas.openxmlformats.org/officeDocument/2006/relationships/tags" Target="../tags/tag186.xml"/><Relationship Id="rId21" Type="http://schemas.openxmlformats.org/officeDocument/2006/relationships/tags" Target="../tags/tag204.xml"/><Relationship Id="rId34" Type="http://schemas.openxmlformats.org/officeDocument/2006/relationships/tags" Target="../tags/tag217.xml"/><Relationship Id="rId42" Type="http://schemas.openxmlformats.org/officeDocument/2006/relationships/oleObject" Target="../embeddings/oleObject13.bin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tags" Target="../tags/tag200.xml"/><Relationship Id="rId25" Type="http://schemas.openxmlformats.org/officeDocument/2006/relationships/tags" Target="../tags/tag208.xml"/><Relationship Id="rId33" Type="http://schemas.openxmlformats.org/officeDocument/2006/relationships/tags" Target="../tags/tag216.xml"/><Relationship Id="rId38" Type="http://schemas.openxmlformats.org/officeDocument/2006/relationships/tags" Target="../tags/tag221.xml"/><Relationship Id="rId2" Type="http://schemas.openxmlformats.org/officeDocument/2006/relationships/tags" Target="../tags/tag185.xml"/><Relationship Id="rId16" Type="http://schemas.openxmlformats.org/officeDocument/2006/relationships/tags" Target="../tags/tag199.xml"/><Relationship Id="rId20" Type="http://schemas.openxmlformats.org/officeDocument/2006/relationships/tags" Target="../tags/tag203.xml"/><Relationship Id="rId29" Type="http://schemas.openxmlformats.org/officeDocument/2006/relationships/tags" Target="../tags/tag212.xml"/><Relationship Id="rId41" Type="http://schemas.openxmlformats.org/officeDocument/2006/relationships/oleObject" Target="../embeddings/oleObject12.bin"/><Relationship Id="rId1" Type="http://schemas.openxmlformats.org/officeDocument/2006/relationships/vmlDrawing" Target="../drawings/vmlDrawing10.v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24" Type="http://schemas.openxmlformats.org/officeDocument/2006/relationships/tags" Target="../tags/tag207.xml"/><Relationship Id="rId32" Type="http://schemas.openxmlformats.org/officeDocument/2006/relationships/tags" Target="../tags/tag215.xml"/><Relationship Id="rId37" Type="http://schemas.openxmlformats.org/officeDocument/2006/relationships/tags" Target="../tags/tag220.xml"/><Relationship Id="rId40" Type="http://schemas.openxmlformats.org/officeDocument/2006/relationships/slideLayout" Target="../slideLayouts/slideLayout1.xml"/><Relationship Id="rId45" Type="http://schemas.openxmlformats.org/officeDocument/2006/relationships/image" Target="../media/image22.emf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23" Type="http://schemas.openxmlformats.org/officeDocument/2006/relationships/tags" Target="../tags/tag206.xml"/><Relationship Id="rId28" Type="http://schemas.openxmlformats.org/officeDocument/2006/relationships/tags" Target="../tags/tag211.xml"/><Relationship Id="rId36" Type="http://schemas.openxmlformats.org/officeDocument/2006/relationships/tags" Target="../tags/tag219.xml"/><Relationship Id="rId10" Type="http://schemas.openxmlformats.org/officeDocument/2006/relationships/tags" Target="../tags/tag193.xml"/><Relationship Id="rId19" Type="http://schemas.openxmlformats.org/officeDocument/2006/relationships/tags" Target="../tags/tag202.xml"/><Relationship Id="rId31" Type="http://schemas.openxmlformats.org/officeDocument/2006/relationships/tags" Target="../tags/tag214.xml"/><Relationship Id="rId44" Type="http://schemas.openxmlformats.org/officeDocument/2006/relationships/oleObject" Target="../embeddings/oleObject14.bin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Relationship Id="rId22" Type="http://schemas.openxmlformats.org/officeDocument/2006/relationships/tags" Target="../tags/tag205.xml"/><Relationship Id="rId27" Type="http://schemas.openxmlformats.org/officeDocument/2006/relationships/tags" Target="../tags/tag210.xml"/><Relationship Id="rId30" Type="http://schemas.openxmlformats.org/officeDocument/2006/relationships/tags" Target="../tags/tag213.xml"/><Relationship Id="rId35" Type="http://schemas.openxmlformats.org/officeDocument/2006/relationships/tags" Target="../tags/tag218.xml"/><Relationship Id="rId43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29.xml"/><Relationship Id="rId13" Type="http://schemas.openxmlformats.org/officeDocument/2006/relationships/tags" Target="../tags/tag234.xml"/><Relationship Id="rId18" Type="http://schemas.openxmlformats.org/officeDocument/2006/relationships/tags" Target="../tags/tag239.xml"/><Relationship Id="rId26" Type="http://schemas.openxmlformats.org/officeDocument/2006/relationships/tags" Target="../tags/tag247.xml"/><Relationship Id="rId39" Type="http://schemas.openxmlformats.org/officeDocument/2006/relationships/oleObject" Target="../embeddings/oleObject18.bin"/><Relationship Id="rId3" Type="http://schemas.openxmlformats.org/officeDocument/2006/relationships/tags" Target="../tags/tag224.xml"/><Relationship Id="rId21" Type="http://schemas.openxmlformats.org/officeDocument/2006/relationships/tags" Target="../tags/tag242.xml"/><Relationship Id="rId34" Type="http://schemas.openxmlformats.org/officeDocument/2006/relationships/oleObject" Target="../embeddings/oleObject15.bin"/><Relationship Id="rId7" Type="http://schemas.openxmlformats.org/officeDocument/2006/relationships/tags" Target="../tags/tag228.xml"/><Relationship Id="rId12" Type="http://schemas.openxmlformats.org/officeDocument/2006/relationships/tags" Target="../tags/tag233.xml"/><Relationship Id="rId17" Type="http://schemas.openxmlformats.org/officeDocument/2006/relationships/tags" Target="../tags/tag238.xml"/><Relationship Id="rId25" Type="http://schemas.openxmlformats.org/officeDocument/2006/relationships/tags" Target="../tags/tag246.xml"/><Relationship Id="rId33" Type="http://schemas.openxmlformats.org/officeDocument/2006/relationships/slideLayout" Target="../slideLayouts/slideLayout1.xml"/><Relationship Id="rId38" Type="http://schemas.openxmlformats.org/officeDocument/2006/relationships/image" Target="../media/image24.emf"/><Relationship Id="rId2" Type="http://schemas.openxmlformats.org/officeDocument/2006/relationships/tags" Target="../tags/tag223.xml"/><Relationship Id="rId16" Type="http://schemas.openxmlformats.org/officeDocument/2006/relationships/tags" Target="../tags/tag237.xml"/><Relationship Id="rId20" Type="http://schemas.openxmlformats.org/officeDocument/2006/relationships/tags" Target="../tags/tag241.xml"/><Relationship Id="rId29" Type="http://schemas.openxmlformats.org/officeDocument/2006/relationships/tags" Target="../tags/tag250.xml"/><Relationship Id="rId1" Type="http://schemas.openxmlformats.org/officeDocument/2006/relationships/vmlDrawing" Target="../drawings/vmlDrawing11.vml"/><Relationship Id="rId6" Type="http://schemas.openxmlformats.org/officeDocument/2006/relationships/tags" Target="../tags/tag227.xml"/><Relationship Id="rId11" Type="http://schemas.openxmlformats.org/officeDocument/2006/relationships/tags" Target="../tags/tag232.xml"/><Relationship Id="rId24" Type="http://schemas.openxmlformats.org/officeDocument/2006/relationships/tags" Target="../tags/tag245.xml"/><Relationship Id="rId32" Type="http://schemas.openxmlformats.org/officeDocument/2006/relationships/tags" Target="../tags/tag253.xml"/><Relationship Id="rId37" Type="http://schemas.openxmlformats.org/officeDocument/2006/relationships/oleObject" Target="../embeddings/oleObject17.bin"/><Relationship Id="rId40" Type="http://schemas.openxmlformats.org/officeDocument/2006/relationships/image" Target="../media/image25.emf"/><Relationship Id="rId5" Type="http://schemas.openxmlformats.org/officeDocument/2006/relationships/tags" Target="../tags/tag226.xml"/><Relationship Id="rId15" Type="http://schemas.openxmlformats.org/officeDocument/2006/relationships/tags" Target="../tags/tag236.xml"/><Relationship Id="rId23" Type="http://schemas.openxmlformats.org/officeDocument/2006/relationships/tags" Target="../tags/tag244.xml"/><Relationship Id="rId28" Type="http://schemas.openxmlformats.org/officeDocument/2006/relationships/tags" Target="../tags/tag249.xml"/><Relationship Id="rId36" Type="http://schemas.openxmlformats.org/officeDocument/2006/relationships/image" Target="../media/image23.emf"/><Relationship Id="rId10" Type="http://schemas.openxmlformats.org/officeDocument/2006/relationships/tags" Target="../tags/tag231.xml"/><Relationship Id="rId19" Type="http://schemas.openxmlformats.org/officeDocument/2006/relationships/tags" Target="../tags/tag240.xml"/><Relationship Id="rId31" Type="http://schemas.openxmlformats.org/officeDocument/2006/relationships/tags" Target="../tags/tag252.xml"/><Relationship Id="rId4" Type="http://schemas.openxmlformats.org/officeDocument/2006/relationships/tags" Target="../tags/tag225.xml"/><Relationship Id="rId9" Type="http://schemas.openxmlformats.org/officeDocument/2006/relationships/tags" Target="../tags/tag230.xml"/><Relationship Id="rId14" Type="http://schemas.openxmlformats.org/officeDocument/2006/relationships/tags" Target="../tags/tag235.xml"/><Relationship Id="rId22" Type="http://schemas.openxmlformats.org/officeDocument/2006/relationships/tags" Target="../tags/tag243.xml"/><Relationship Id="rId27" Type="http://schemas.openxmlformats.org/officeDocument/2006/relationships/tags" Target="../tags/tag248.xml"/><Relationship Id="rId30" Type="http://schemas.openxmlformats.org/officeDocument/2006/relationships/tags" Target="../tags/tag251.xml"/><Relationship Id="rId35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61.xml"/><Relationship Id="rId13" Type="http://schemas.openxmlformats.org/officeDocument/2006/relationships/tags" Target="../tags/tag266.xml"/><Relationship Id="rId18" Type="http://schemas.openxmlformats.org/officeDocument/2006/relationships/tags" Target="../tags/tag271.xml"/><Relationship Id="rId26" Type="http://schemas.openxmlformats.org/officeDocument/2006/relationships/image" Target="../media/image29.emf"/><Relationship Id="rId3" Type="http://schemas.openxmlformats.org/officeDocument/2006/relationships/tags" Target="../tags/tag256.xml"/><Relationship Id="rId21" Type="http://schemas.openxmlformats.org/officeDocument/2006/relationships/tags" Target="../tags/tag274.xml"/><Relationship Id="rId7" Type="http://schemas.openxmlformats.org/officeDocument/2006/relationships/tags" Target="../tags/tag260.xml"/><Relationship Id="rId12" Type="http://schemas.openxmlformats.org/officeDocument/2006/relationships/tags" Target="../tags/tag265.xml"/><Relationship Id="rId17" Type="http://schemas.openxmlformats.org/officeDocument/2006/relationships/tags" Target="../tags/tag270.xml"/><Relationship Id="rId25" Type="http://schemas.openxmlformats.org/officeDocument/2006/relationships/oleObject" Target="../embeddings/oleObject19.bin"/><Relationship Id="rId2" Type="http://schemas.openxmlformats.org/officeDocument/2006/relationships/tags" Target="../tags/tag255.xml"/><Relationship Id="rId16" Type="http://schemas.openxmlformats.org/officeDocument/2006/relationships/tags" Target="../tags/tag269.xml"/><Relationship Id="rId20" Type="http://schemas.openxmlformats.org/officeDocument/2006/relationships/tags" Target="../tags/tag273.xml"/><Relationship Id="rId29" Type="http://schemas.openxmlformats.org/officeDocument/2006/relationships/image" Target="../media/image32.wmf"/><Relationship Id="rId1" Type="http://schemas.openxmlformats.org/officeDocument/2006/relationships/vmlDrawing" Target="../drawings/vmlDrawing12.vml"/><Relationship Id="rId6" Type="http://schemas.openxmlformats.org/officeDocument/2006/relationships/tags" Target="../tags/tag259.xml"/><Relationship Id="rId11" Type="http://schemas.openxmlformats.org/officeDocument/2006/relationships/tags" Target="../tags/tag264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258.xml"/><Relationship Id="rId15" Type="http://schemas.openxmlformats.org/officeDocument/2006/relationships/tags" Target="../tags/tag268.xml"/><Relationship Id="rId23" Type="http://schemas.openxmlformats.org/officeDocument/2006/relationships/tags" Target="../tags/tag276.xml"/><Relationship Id="rId28" Type="http://schemas.openxmlformats.org/officeDocument/2006/relationships/image" Target="../media/image31.wmf"/><Relationship Id="rId10" Type="http://schemas.openxmlformats.org/officeDocument/2006/relationships/tags" Target="../tags/tag263.xml"/><Relationship Id="rId19" Type="http://schemas.openxmlformats.org/officeDocument/2006/relationships/tags" Target="../tags/tag272.xml"/><Relationship Id="rId4" Type="http://schemas.openxmlformats.org/officeDocument/2006/relationships/tags" Target="../tags/tag257.xml"/><Relationship Id="rId9" Type="http://schemas.openxmlformats.org/officeDocument/2006/relationships/tags" Target="../tags/tag262.xml"/><Relationship Id="rId14" Type="http://schemas.openxmlformats.org/officeDocument/2006/relationships/tags" Target="../tags/tag267.xml"/><Relationship Id="rId22" Type="http://schemas.openxmlformats.org/officeDocument/2006/relationships/tags" Target="../tags/tag275.xml"/><Relationship Id="rId27" Type="http://schemas.openxmlformats.org/officeDocument/2006/relationships/image" Target="../media/image3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 bwMode="auto">
          <a:xfrm>
            <a:off x="530225" y="5619750"/>
            <a:ext cx="8691563" cy="377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dirty="0" smtClean="0">
                <a:solidFill>
                  <a:srgbClr val="4D4D4D"/>
                </a:solidFill>
              </a:rPr>
              <a:t>05</a:t>
            </a:r>
            <a:r>
              <a:rPr lang="ru-RU" sz="2000" dirty="0" smtClean="0">
                <a:solidFill>
                  <a:srgbClr val="4D4D4D"/>
                </a:solidFill>
              </a:rPr>
              <a:t> июня </a:t>
            </a:r>
            <a:r>
              <a:rPr lang="ru-RU" sz="2000" dirty="0">
                <a:solidFill>
                  <a:srgbClr val="4D4D4D"/>
                </a:solidFill>
              </a:rPr>
              <a:t>201</a:t>
            </a:r>
            <a:r>
              <a:rPr lang="en-US" sz="2000" dirty="0">
                <a:solidFill>
                  <a:srgbClr val="4D4D4D"/>
                </a:solidFill>
              </a:rPr>
              <a:t>2</a:t>
            </a:r>
            <a:r>
              <a:rPr lang="ru-RU" sz="2000" dirty="0">
                <a:solidFill>
                  <a:srgbClr val="4D4D4D"/>
                </a:solidFill>
              </a:rPr>
              <a:t> г. </a:t>
            </a:r>
          </a:p>
        </p:txBody>
      </p:sp>
      <p:sp>
        <p:nvSpPr>
          <p:cNvPr id="11" name="Rectangle 10"/>
          <p:cNvSpPr/>
          <p:nvPr>
            <p:custDataLst>
              <p:tags r:id="rId1"/>
            </p:custDataLst>
          </p:nvPr>
        </p:nvSpPr>
        <p:spPr bwMode="auto">
          <a:xfrm>
            <a:off x="824247" y="2133600"/>
            <a:ext cx="6952915" cy="173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</a:rPr>
              <a:t>Дорожные карты для реализации проектов Национальной предпринимательской инициативы: первые результаты и следующие шаги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40998" name="Прямоугольник 4"/>
          <p:cNvSpPr>
            <a:spLocks noChangeArrowheads="1"/>
          </p:cNvSpPr>
          <p:nvPr/>
        </p:nvSpPr>
        <p:spPr bwMode="auto">
          <a:xfrm>
            <a:off x="2328863" y="4271963"/>
            <a:ext cx="495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Дмитрий </a:t>
            </a:r>
            <a:r>
              <a:rPr lang="ru-RU" b="1" dirty="0" err="1" smtClean="0">
                <a:solidFill>
                  <a:srgbClr val="002060"/>
                </a:solidFill>
              </a:rPr>
              <a:t>Лучкин</a:t>
            </a:r>
            <a:r>
              <a:rPr lang="ru-RU" b="1" dirty="0" smtClean="0">
                <a:solidFill>
                  <a:srgbClr val="002060"/>
                </a:solidFill>
              </a:rPr>
              <a:t>,            </a:t>
            </a:r>
            <a:endParaRPr lang="ru-RU" b="1" dirty="0">
              <a:solidFill>
                <a:srgbClr val="002060"/>
              </a:solidFill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Агентство стратегических инициатив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347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8"/>
          <a:srcRect/>
          <a:stretch>
            <a:fillRect/>
          </a:stretch>
        </p:blipFill>
        <p:spPr bwMode="auto">
          <a:xfrm>
            <a:off x="5905500" y="1751013"/>
            <a:ext cx="3079750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41346" name="Object 2" hidden="1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621" name="think-cell Slide" r:id="rId69" imgW="360" imgH="360" progId="">
                  <p:embed/>
                </p:oleObj>
              </mc:Choice>
              <mc:Fallback>
                <p:oleObj name="think-cell Slide" r:id="rId69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>
            <p:custDataLst>
              <p:tags r:id="rId4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dirty="0">
              <a:solidFill>
                <a:schemeClr val="tx1"/>
              </a:solidFill>
              <a:ea typeface="Tahoma"/>
              <a:cs typeface="Tahoma"/>
              <a:sym typeface="Arial"/>
            </a:endParaRPr>
          </a:p>
        </p:txBody>
      </p:sp>
      <p:cxnSp>
        <p:nvCxnSpPr>
          <p:cNvPr id="441349" name="Elbow Connector 168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rot="5400000">
            <a:off x="2468562" y="3235326"/>
            <a:ext cx="542925" cy="215900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chemeClr val="bg2"/>
            </a:solidFill>
            <a:round/>
            <a:headEnd/>
            <a:tailEnd/>
          </a:ln>
        </p:spPr>
      </p:cxnSp>
      <p:sp>
        <p:nvSpPr>
          <p:cNvPr id="441350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1488" y="5967413"/>
            <a:ext cx="5576887" cy="463550"/>
          </a:xfrm>
          <a:prstGeom prst="rect">
            <a:avLst/>
          </a:prstGeom>
          <a:solidFill>
            <a:srgbClr val="BCDEC2"/>
          </a:solidFill>
          <a:ln w="9525">
            <a:solidFill>
              <a:srgbClr val="BCDEC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/>
          </a:p>
        </p:txBody>
      </p:sp>
      <p:sp>
        <p:nvSpPr>
          <p:cNvPr id="441351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3667125" y="1300163"/>
            <a:ext cx="2098675" cy="420687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Президент</a:t>
            </a:r>
            <a:endParaRPr lang="en-AU" b="1">
              <a:solidFill>
                <a:schemeClr val="bg1"/>
              </a:solidFill>
            </a:endParaRPr>
          </a:p>
        </p:txBody>
      </p:sp>
      <p:sp>
        <p:nvSpPr>
          <p:cNvPr id="441352" name="Rectangle 74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4914900" y="1720850"/>
            <a:ext cx="96838" cy="889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sz="1800"/>
          </a:p>
        </p:txBody>
      </p:sp>
      <p:sp>
        <p:nvSpPr>
          <p:cNvPr id="441353" name="Rectangle 8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5037138" y="2944813"/>
            <a:ext cx="1508125" cy="422275"/>
          </a:xfrm>
          <a:prstGeom prst="rect">
            <a:avLst/>
          </a:prstGeom>
          <a:solidFill>
            <a:srgbClr val="79A2B3"/>
          </a:solidFill>
          <a:ln w="12700">
            <a:solidFill>
              <a:srgbClr val="79A2B3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>
                <a:solidFill>
                  <a:schemeClr val="bg1"/>
                </a:solidFill>
              </a:rPr>
              <a:t>Центр управления</a:t>
            </a:r>
            <a:endParaRPr lang="en-AU" sz="1400" b="1">
              <a:solidFill>
                <a:schemeClr val="bg1"/>
              </a:solidFill>
            </a:endParaRPr>
          </a:p>
        </p:txBody>
      </p:sp>
      <p:sp>
        <p:nvSpPr>
          <p:cNvPr id="441354" name="TextBox 9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3363" y="1328738"/>
            <a:ext cx="1589087" cy="8731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45719" rIns="0" bIns="45719" anchor="ctr"/>
          <a:lstStyle/>
          <a:p>
            <a:pPr defTabSz="889000">
              <a:buSzPct val="100000"/>
            </a:pPr>
            <a:r>
              <a:rPr lang="ru-RU" sz="1400" b="1" i="1">
                <a:solidFill>
                  <a:schemeClr val="tx2"/>
                </a:solidFill>
              </a:rPr>
              <a:t>Указ о внедрении  определяет цели, сроки, КПЭ</a:t>
            </a:r>
          </a:p>
        </p:txBody>
      </p:sp>
      <p:sp>
        <p:nvSpPr>
          <p:cNvPr id="441355" name="TextBox 1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394325" y="3984625"/>
            <a:ext cx="1571625" cy="151765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45719" rIns="0" bIns="45719" anchor="ctr"/>
          <a:lstStyle/>
          <a:p>
            <a:pPr defTabSz="889000">
              <a:buSzPct val="100000"/>
            </a:pPr>
            <a:r>
              <a:rPr lang="ru-RU" sz="1400" b="1">
                <a:solidFill>
                  <a:srgbClr val="000000"/>
                </a:solidFill>
              </a:rPr>
              <a:t>АСИ и Рабочие группы во внедрении:</a:t>
            </a:r>
          </a:p>
          <a:p>
            <a:pPr defTabSz="889000">
              <a:buSzPct val="100000"/>
            </a:pPr>
            <a:endParaRPr lang="ru-RU" sz="1400" b="1">
              <a:solidFill>
                <a:srgbClr val="000000"/>
              </a:solidFill>
            </a:endParaRPr>
          </a:p>
          <a:p>
            <a:pPr defTabSz="889000">
              <a:buSzPct val="100000"/>
              <a:buFontTx/>
              <a:buChar char="•"/>
            </a:pPr>
            <a:r>
              <a:rPr lang="ru-RU" sz="1400" b="1">
                <a:solidFill>
                  <a:srgbClr val="000000"/>
                </a:solidFill>
              </a:rPr>
              <a:t> экспертиза,</a:t>
            </a:r>
          </a:p>
          <a:p>
            <a:pPr defTabSz="889000">
              <a:buSzPct val="100000"/>
              <a:buFontTx/>
              <a:buChar char="•"/>
            </a:pPr>
            <a:r>
              <a:rPr lang="ru-RU" sz="1400" b="1">
                <a:solidFill>
                  <a:srgbClr val="000000"/>
                </a:solidFill>
              </a:rPr>
              <a:t> поддержка коммуникаций,</a:t>
            </a:r>
          </a:p>
          <a:p>
            <a:pPr defTabSz="889000">
              <a:buSzPct val="100000"/>
              <a:buFontTx/>
              <a:buChar char="•"/>
            </a:pPr>
            <a:r>
              <a:rPr lang="ru-RU" sz="1400" b="1">
                <a:solidFill>
                  <a:srgbClr val="000000"/>
                </a:solidFill>
              </a:rPr>
              <a:t> оценка</a:t>
            </a:r>
          </a:p>
        </p:txBody>
      </p:sp>
      <p:sp>
        <p:nvSpPr>
          <p:cNvPr id="441356" name="TextBox 15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316788" y="2944813"/>
            <a:ext cx="2198687" cy="42227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45719" rIns="0" bIns="45719"/>
          <a:lstStyle/>
          <a:p>
            <a:pPr defTabSz="889000">
              <a:buSzPct val="100000"/>
            </a:pPr>
            <a:endParaRPr lang="ru-RU" sz="1000" b="1">
              <a:solidFill>
                <a:srgbClr val="000000"/>
              </a:solidFill>
            </a:endParaRPr>
          </a:p>
        </p:txBody>
      </p:sp>
      <p:cxnSp>
        <p:nvCxnSpPr>
          <p:cNvPr id="441357" name="Elbow Connector 169"/>
          <p:cNvCxnSpPr>
            <a:cxnSpLocks noChangeShapeType="1"/>
            <a:stCxn id="441351" idx="2"/>
            <a:endCxn id="441353" idx="0"/>
          </p:cNvCxnSpPr>
          <p:nvPr>
            <p:custDataLst>
              <p:tags r:id="rId13"/>
            </p:custDataLst>
          </p:nvPr>
        </p:nvCxnSpPr>
        <p:spPr bwMode="auto">
          <a:xfrm rot="16200000" flipH="1">
            <a:off x="4641850" y="1795463"/>
            <a:ext cx="1223963" cy="1074737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000080"/>
            </a:solidFill>
            <a:round/>
            <a:headEnd type="stealth" w="lg" len="lg"/>
            <a:tailEnd type="stealth" w="lg" len="lg"/>
          </a:ln>
        </p:spPr>
      </p:cxnSp>
      <p:cxnSp>
        <p:nvCxnSpPr>
          <p:cNvPr id="441358" name="Elbow Connector 179"/>
          <p:cNvCxnSpPr>
            <a:cxnSpLocks noChangeShapeType="1"/>
            <a:stCxn id="441353" idx="1"/>
            <a:endCxn id="441400" idx="0"/>
          </p:cNvCxnSpPr>
          <p:nvPr>
            <p:custDataLst>
              <p:tags r:id="rId14"/>
            </p:custDataLst>
          </p:nvPr>
        </p:nvCxnSpPr>
        <p:spPr bwMode="auto">
          <a:xfrm rot="10800000" flipV="1">
            <a:off x="3240088" y="3155950"/>
            <a:ext cx="1797050" cy="439738"/>
          </a:xfrm>
          <a:prstGeom prst="bentConnector2">
            <a:avLst/>
          </a:prstGeom>
          <a:noFill/>
          <a:ln w="19050" cmpd="dbl" algn="ctr">
            <a:solidFill>
              <a:srgbClr val="000080"/>
            </a:solidFill>
            <a:round/>
            <a:headEnd type="stealth" w="lg" len="lg"/>
            <a:tailEnd type="stealth" w="lg" len="lg"/>
          </a:ln>
        </p:spPr>
      </p:cxnSp>
      <p:cxnSp>
        <p:nvCxnSpPr>
          <p:cNvPr id="441359" name="Straight Arrow Connector 191"/>
          <p:cNvCxnSpPr>
            <a:cxnSpLocks noChangeShapeType="1"/>
          </p:cNvCxnSpPr>
          <p:nvPr>
            <p:custDataLst>
              <p:tags r:id="rId15"/>
            </p:custDataLst>
          </p:nvPr>
        </p:nvCxnSpPr>
        <p:spPr bwMode="auto">
          <a:xfrm>
            <a:off x="5295900" y="3740150"/>
            <a:ext cx="1670050" cy="0"/>
          </a:xfrm>
          <a:prstGeom prst="straightConnector1">
            <a:avLst/>
          </a:prstGeom>
          <a:noFill/>
          <a:ln w="19050" algn="ctr">
            <a:solidFill>
              <a:srgbClr val="000080"/>
            </a:solidFill>
            <a:round/>
            <a:headEnd type="stealth" w="lg" len="lg"/>
            <a:tailEnd type="stealth" w="lg" len="lg"/>
          </a:ln>
        </p:spPr>
      </p:cxnSp>
      <p:cxnSp>
        <p:nvCxnSpPr>
          <p:cNvPr id="441360" name="Shape 199"/>
          <p:cNvCxnSpPr>
            <a:cxnSpLocks noChangeShapeType="1"/>
          </p:cNvCxnSpPr>
          <p:nvPr>
            <p:custDataLst>
              <p:tags r:id="rId16"/>
            </p:custDataLst>
          </p:nvPr>
        </p:nvCxnSpPr>
        <p:spPr bwMode="auto">
          <a:xfrm rot="10800000" flipV="1">
            <a:off x="1903413" y="1606550"/>
            <a:ext cx="1731962" cy="1855788"/>
          </a:xfrm>
          <a:prstGeom prst="bentConnector2">
            <a:avLst/>
          </a:prstGeom>
          <a:noFill/>
          <a:ln w="19050" algn="ctr">
            <a:solidFill>
              <a:srgbClr val="000080"/>
            </a:solidFill>
            <a:round/>
            <a:headEnd type="stealth" w="lg" len="lg"/>
            <a:tailEnd type="triangle" w="lg" len="lg"/>
          </a:ln>
        </p:spPr>
      </p:cxnSp>
      <p:cxnSp>
        <p:nvCxnSpPr>
          <p:cNvPr id="441361" name="Shape 200"/>
          <p:cNvCxnSpPr>
            <a:cxnSpLocks noChangeShapeType="1"/>
            <a:stCxn id="441353" idx="3"/>
            <a:endCxn id="441390" idx="0"/>
          </p:cNvCxnSpPr>
          <p:nvPr>
            <p:custDataLst>
              <p:tags r:id="rId17"/>
            </p:custDataLst>
          </p:nvPr>
        </p:nvCxnSpPr>
        <p:spPr bwMode="auto">
          <a:xfrm>
            <a:off x="6545263" y="3155950"/>
            <a:ext cx="1341437" cy="449263"/>
          </a:xfrm>
          <a:prstGeom prst="bentConnector2">
            <a:avLst/>
          </a:prstGeom>
          <a:noFill/>
          <a:ln w="19050" algn="ctr">
            <a:solidFill>
              <a:srgbClr val="000080"/>
            </a:solidFill>
            <a:round/>
            <a:headEnd type="stealth" w="lg" len="lg"/>
            <a:tailEnd type="stealth" w="lg" len="lg"/>
          </a:ln>
        </p:spPr>
      </p:cxnSp>
      <p:pic>
        <p:nvPicPr>
          <p:cNvPr id="441362" name="Picture 4" descr="Главная">
            <a:hlinkClick r:id="rId71" tooltip="Главная"/>
          </p:cNvPr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72"/>
          <a:srcRect r="65669"/>
          <a:stretch>
            <a:fillRect/>
          </a:stretch>
        </p:blipFill>
        <p:spPr bwMode="auto">
          <a:xfrm>
            <a:off x="2752725" y="5984875"/>
            <a:ext cx="327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1363" name="Picture 8" descr="Деловая Россия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73"/>
          <a:srcRect/>
          <a:stretch>
            <a:fillRect/>
          </a:stretch>
        </p:blipFill>
        <p:spPr bwMode="auto">
          <a:xfrm>
            <a:off x="1822450" y="6018213"/>
            <a:ext cx="5080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1364" name="Picture 22" descr=" ООО РСПП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74"/>
          <a:srcRect/>
          <a:stretch>
            <a:fillRect/>
          </a:stretch>
        </p:blipFill>
        <p:spPr bwMode="auto">
          <a:xfrm>
            <a:off x="668338" y="6018213"/>
            <a:ext cx="4762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1365" name="Picture 24" descr="ОПОРА РОССИИ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75"/>
          <a:srcRect/>
          <a:stretch>
            <a:fillRect/>
          </a:stretch>
        </p:blipFill>
        <p:spPr bwMode="auto">
          <a:xfrm>
            <a:off x="1241425" y="6018213"/>
            <a:ext cx="452438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1366" name="Picture 4" descr="Торгово-промышленная палата РФ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76"/>
          <a:srcRect/>
          <a:stretch>
            <a:fillRect/>
          </a:stretch>
        </p:blipFill>
        <p:spPr bwMode="auto">
          <a:xfrm>
            <a:off x="2446338" y="6018213"/>
            <a:ext cx="206375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1367" name="Text Box 66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201988" y="5953125"/>
            <a:ext cx="31702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>
                <a:solidFill>
                  <a:schemeClr val="tx2"/>
                </a:solidFill>
              </a:rPr>
              <a:t>Обеспечение прозрачности и общественный контроль </a:t>
            </a:r>
          </a:p>
        </p:txBody>
      </p:sp>
      <p:sp>
        <p:nvSpPr>
          <p:cNvPr id="441368" name="Rectangle 192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988175" y="3590925"/>
            <a:ext cx="1801813" cy="20701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69" name="Rectangle 26"/>
          <p:cNvSpPr>
            <a:spLocks noChangeArrowheads="1"/>
          </p:cNvSpPr>
          <p:nvPr>
            <p:custDataLst>
              <p:tags r:id="rId25"/>
            </p:custDataLst>
          </p:nvPr>
        </p:nvSpPr>
        <p:spPr bwMode="gray">
          <a:xfrm>
            <a:off x="7040563" y="4219575"/>
            <a:ext cx="1262062" cy="1223963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AU" sz="1000" b="1">
              <a:solidFill>
                <a:srgbClr val="4D4D4D"/>
              </a:solidFill>
            </a:endParaRPr>
          </a:p>
        </p:txBody>
      </p:sp>
      <p:sp>
        <p:nvSpPr>
          <p:cNvPr id="441370" name="Rectangle 115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231063" y="4606925"/>
            <a:ext cx="133350" cy="153988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71" name="Rectangle 116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421563" y="4606925"/>
            <a:ext cx="133350" cy="153988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72" name="Rectangle 117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7613650" y="4606925"/>
            <a:ext cx="133350" cy="153988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73" name="Rectangle 118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7804150" y="4606925"/>
            <a:ext cx="133350" cy="153988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74" name="Rectangle 119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7994650" y="4606925"/>
            <a:ext cx="133350" cy="153988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75" name="Rectangle 120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7231063" y="483552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76" name="Rectangle 121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7421563" y="483552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77" name="Rectangle 122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7613650" y="483552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78" name="Rectangle 123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7804150" y="483552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79" name="Rectangle 124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7994650" y="483552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0" name="Rectangle 125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7231063" y="5078413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1" name="Rectangle 126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7421563" y="5078413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2" name="Rectangle 127"/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7613650" y="5078413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3" name="Rectangle 128"/>
          <p:cNvSpPr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7804150" y="5078413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4" name="Rectangle 129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7994650" y="5078413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5" name="Rectangle 130"/>
          <p:cNvSpPr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7231063" y="438467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6" name="Rectangle 131"/>
          <p:cNvSpPr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7421563" y="438467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7" name="Rectangle 132"/>
          <p:cNvSpPr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7613650" y="438467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8" name="Rectangle 133"/>
          <p:cNvSpPr>
            <a:spLocks noChangeArrowheads="1"/>
          </p:cNvSpPr>
          <p:nvPr>
            <p:custDataLst>
              <p:tags r:id="rId44"/>
            </p:custDataLst>
          </p:nvPr>
        </p:nvSpPr>
        <p:spPr bwMode="auto">
          <a:xfrm>
            <a:off x="7804150" y="438467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89" name="Rectangle 134"/>
          <p:cNvSpPr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7994650" y="4384675"/>
            <a:ext cx="133350" cy="155575"/>
          </a:xfrm>
          <a:prstGeom prst="rect">
            <a:avLst/>
          </a:prstGeom>
          <a:solidFill>
            <a:srgbClr val="8EC6A1"/>
          </a:solidFill>
          <a:ln w="9525" algn="ctr">
            <a:solidFill>
              <a:srgbClr val="4D4D4D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441390" name="Text Box 67"/>
          <p:cNvSpPr txBox="1">
            <a:spLocks noChangeArrowheads="1"/>
          </p:cNvSpPr>
          <p:nvPr>
            <p:custDataLst>
              <p:tags r:id="rId46"/>
            </p:custDataLst>
          </p:nvPr>
        </p:nvSpPr>
        <p:spPr bwMode="auto">
          <a:xfrm>
            <a:off x="6934200" y="3605213"/>
            <a:ext cx="19034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/>
              <a:t>Рабочие группы по разработке ДК </a:t>
            </a:r>
          </a:p>
        </p:txBody>
      </p:sp>
      <p:sp>
        <p:nvSpPr>
          <p:cNvPr id="441391" name="AutoShape 70"/>
          <p:cNvSpPr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7413625" y="5551488"/>
            <a:ext cx="192088" cy="482600"/>
          </a:xfrm>
          <a:prstGeom prst="upDownArrow">
            <a:avLst>
              <a:gd name="adj1" fmla="val 50000"/>
              <a:gd name="adj2" fmla="val 502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441392" name="Rectangle 8"/>
          <p:cNvSpPr>
            <a:spLocks noChangeArrowheads="1"/>
          </p:cNvSpPr>
          <p:nvPr>
            <p:custDataLst>
              <p:tags r:id="rId48"/>
            </p:custDataLst>
          </p:nvPr>
        </p:nvSpPr>
        <p:spPr bwMode="gray">
          <a:xfrm>
            <a:off x="2184400" y="2647950"/>
            <a:ext cx="2532063" cy="423863"/>
          </a:xfrm>
          <a:prstGeom prst="rect">
            <a:avLst/>
          </a:prstGeom>
          <a:solidFill>
            <a:srgbClr val="79A2B3"/>
          </a:solidFill>
          <a:ln w="12700">
            <a:solidFill>
              <a:srgbClr val="79A2B3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>
                <a:solidFill>
                  <a:schemeClr val="bg1"/>
                </a:solidFill>
              </a:rPr>
              <a:t>Управляющий комитет – Комиссия при Президенте</a:t>
            </a:r>
            <a:endParaRPr lang="en-AU" sz="1400" b="1">
              <a:solidFill>
                <a:schemeClr val="bg1"/>
              </a:solidFill>
            </a:endParaRPr>
          </a:p>
        </p:txBody>
      </p:sp>
      <p:cxnSp>
        <p:nvCxnSpPr>
          <p:cNvPr id="441393" name="Elbow Connector 168"/>
          <p:cNvCxnSpPr>
            <a:cxnSpLocks noChangeShapeType="1"/>
            <a:endCxn id="441392" idx="0"/>
          </p:cNvCxnSpPr>
          <p:nvPr>
            <p:custDataLst>
              <p:tags r:id="rId49"/>
            </p:custDataLst>
          </p:nvPr>
        </p:nvCxnSpPr>
        <p:spPr bwMode="auto">
          <a:xfrm rot="5400000">
            <a:off x="3395663" y="1776412"/>
            <a:ext cx="927100" cy="815975"/>
          </a:xfrm>
          <a:prstGeom prst="bentConnector3">
            <a:avLst>
              <a:gd name="adj1" fmla="val 64380"/>
            </a:avLst>
          </a:prstGeom>
          <a:noFill/>
          <a:ln w="19050" algn="ctr">
            <a:solidFill>
              <a:schemeClr val="bg2"/>
            </a:solidFill>
            <a:round/>
            <a:headEnd/>
            <a:tailEnd/>
          </a:ln>
        </p:spPr>
      </p:cxnSp>
      <p:grpSp>
        <p:nvGrpSpPr>
          <p:cNvPr id="441394" name="Group 108"/>
          <p:cNvGrpSpPr>
            <a:grpSpLocks/>
          </p:cNvGrpSpPr>
          <p:nvPr>
            <p:custDataLst>
              <p:tags r:id="rId50"/>
            </p:custDataLst>
          </p:nvPr>
        </p:nvGrpSpPr>
        <p:grpSpPr bwMode="auto">
          <a:xfrm>
            <a:off x="1217613" y="3595688"/>
            <a:ext cx="4046537" cy="2065337"/>
            <a:chOff x="1217225" y="3595688"/>
            <a:chExt cx="4046537" cy="2065337"/>
          </a:xfrm>
        </p:grpSpPr>
        <p:sp>
          <p:nvSpPr>
            <p:cNvPr id="441400" name="Rectangle 2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gray">
            <a:xfrm>
              <a:off x="1217225" y="3595688"/>
              <a:ext cx="4046537" cy="2065337"/>
            </a:xfrm>
            <a:prstGeom prst="rect">
              <a:avLst/>
            </a:prstGeom>
            <a:solidFill>
              <a:schemeClr val="accent1"/>
            </a:solidFill>
            <a:ln w="12700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48328" bIns="48328"/>
            <a:lstStyle/>
            <a:p>
              <a:pPr algn="ctr" eaLnBrk="0" hangingPunct="0"/>
              <a:r>
                <a:rPr lang="ru-RU" sz="1400" b="1"/>
                <a:t>Ответственные исполнители</a:t>
              </a:r>
              <a:endParaRPr lang="en-AU" sz="1400" b="1"/>
            </a:p>
          </p:txBody>
        </p:sp>
        <p:sp>
          <p:nvSpPr>
            <p:cNvPr id="441401" name="Rectangle 26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gray">
            <a:xfrm>
              <a:off x="1378517" y="4081060"/>
              <a:ext cx="884167" cy="1102734"/>
            </a:xfrm>
            <a:prstGeom prst="rect">
              <a:avLst/>
            </a:prstGeom>
            <a:solidFill>
              <a:srgbClr val="ACC6D0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AU" sz="1000" b="1">
                <a:solidFill>
                  <a:srgbClr val="4D4D4D"/>
                </a:solidFill>
              </a:endParaRPr>
            </a:p>
          </p:txBody>
        </p:sp>
        <p:sp>
          <p:nvSpPr>
            <p:cNvPr id="441402" name="Rectangle 26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gray">
            <a:xfrm>
              <a:off x="2317352" y="4082248"/>
              <a:ext cx="884168" cy="110273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AU" sz="1000" b="1">
                <a:solidFill>
                  <a:srgbClr val="4D4D4D"/>
                </a:solidFill>
              </a:endParaRPr>
            </a:p>
          </p:txBody>
        </p:sp>
        <p:sp>
          <p:nvSpPr>
            <p:cNvPr id="441403" name="Rectangle 26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gray">
            <a:xfrm>
              <a:off x="3240096" y="4082248"/>
              <a:ext cx="882625" cy="110273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AU" sz="1000" b="1">
                <a:solidFill>
                  <a:srgbClr val="4D4D4D"/>
                </a:solidFill>
              </a:endParaRPr>
            </a:p>
          </p:txBody>
        </p:sp>
        <p:sp>
          <p:nvSpPr>
            <p:cNvPr id="441404" name="Rectangle 26"/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gray">
            <a:xfrm>
              <a:off x="4172098" y="4079161"/>
              <a:ext cx="905771" cy="1102734"/>
            </a:xfrm>
            <a:prstGeom prst="rect">
              <a:avLst/>
            </a:prstGeom>
            <a:solidFill>
              <a:schemeClr val="accent2"/>
            </a:solidFill>
            <a:ln w="12700" algn="ctr">
              <a:solidFill>
                <a:srgbClr val="B2B2B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AU" sz="1000" b="1">
                <a:solidFill>
                  <a:srgbClr val="4D4D4D"/>
                </a:solidFill>
              </a:endParaRPr>
            </a:p>
          </p:txBody>
        </p:sp>
        <p:sp>
          <p:nvSpPr>
            <p:cNvPr id="86" name="Rectangle 41"/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gray">
            <a:xfrm>
              <a:off x="1380737" y="3856038"/>
              <a:ext cx="882650" cy="363537"/>
            </a:xfrm>
            <a:prstGeom prst="rect">
              <a:avLst/>
            </a:prstGeom>
            <a:solidFill>
              <a:srgbClr val="3D6E81"/>
            </a:solidFill>
            <a:ln w="12700">
              <a:solidFill>
                <a:srgbClr val="3D6E81"/>
              </a:solidFill>
              <a:miter lim="800000"/>
              <a:headEnd/>
              <a:tailEnd/>
            </a:ln>
          </p:spPr>
          <p:txBody>
            <a:bodyPr wrap="none" lIns="88878" tIns="44438" rIns="88878" bIns="444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75" b="1" dirty="0">
                  <a:solidFill>
                    <a:schemeClr val="bg1"/>
                  </a:solidFill>
                  <a:latin typeface="+mn-lt"/>
                  <a:cs typeface="+mn-cs"/>
                </a:rPr>
                <a:t>Основной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75" b="1" dirty="0">
                  <a:solidFill>
                    <a:schemeClr val="bg1"/>
                  </a:solidFill>
                  <a:latin typeface="+mn-lt"/>
                  <a:cs typeface="+mn-cs"/>
                </a:rPr>
                <a:t>исполнитель</a:t>
              </a:r>
              <a:endParaRPr lang="en-AU" sz="875" b="1" dirty="0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7" name="Rectangle 41"/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gray">
            <a:xfrm>
              <a:off x="2317362" y="3848100"/>
              <a:ext cx="884238" cy="363538"/>
            </a:xfrm>
            <a:prstGeom prst="rect">
              <a:avLst/>
            </a:prstGeom>
            <a:solidFill>
              <a:srgbClr val="79A2B3"/>
            </a:solidFill>
            <a:ln w="12700">
              <a:solidFill>
                <a:srgbClr val="79A2B3"/>
              </a:solidFill>
              <a:miter lim="800000"/>
              <a:headEnd/>
              <a:tailEnd/>
            </a:ln>
          </p:spPr>
          <p:txBody>
            <a:bodyPr wrap="none" lIns="88878" tIns="44438" rIns="88878" bIns="444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75" b="1" dirty="0" err="1">
                  <a:solidFill>
                    <a:schemeClr val="bg1"/>
                  </a:solidFill>
                  <a:latin typeface="+mn-lt"/>
                  <a:cs typeface="+mn-cs"/>
                </a:rPr>
                <a:t>Соиспол</a:t>
              </a:r>
              <a:r>
                <a:rPr lang="ru-RU" sz="875" b="1" dirty="0">
                  <a:solidFill>
                    <a:schemeClr val="bg1"/>
                  </a:solidFill>
                  <a:latin typeface="+mn-lt"/>
                  <a:cs typeface="+mn-cs"/>
                </a:rPr>
                <a:t>-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75" b="1" dirty="0" err="1">
                  <a:solidFill>
                    <a:schemeClr val="bg1"/>
                  </a:solidFill>
                  <a:latin typeface="+mn-lt"/>
                  <a:cs typeface="+mn-cs"/>
                </a:rPr>
                <a:t>нитель</a:t>
              </a:r>
              <a:r>
                <a:rPr lang="ru-RU" sz="875" b="1" dirty="0">
                  <a:solidFill>
                    <a:schemeClr val="bg1"/>
                  </a:solidFill>
                  <a:latin typeface="+mn-lt"/>
                  <a:cs typeface="+mn-cs"/>
                </a:rPr>
                <a:t> 1</a:t>
              </a:r>
              <a:endParaRPr lang="en-AU" sz="875" b="1" dirty="0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8" name="Rectangle 41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gray">
            <a:xfrm>
              <a:off x="3239700" y="3848100"/>
              <a:ext cx="882650" cy="363538"/>
            </a:xfrm>
            <a:prstGeom prst="rect">
              <a:avLst/>
            </a:prstGeom>
            <a:solidFill>
              <a:srgbClr val="79A2B3"/>
            </a:solidFill>
            <a:ln w="12700">
              <a:solidFill>
                <a:srgbClr val="79A2B3"/>
              </a:solidFill>
              <a:miter lim="800000"/>
              <a:headEnd/>
              <a:tailEnd/>
            </a:ln>
          </p:spPr>
          <p:txBody>
            <a:bodyPr wrap="none" lIns="88878" tIns="44438" rIns="88878" bIns="444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75" b="1" dirty="0">
                  <a:solidFill>
                    <a:schemeClr val="bg1"/>
                  </a:solidFill>
                  <a:latin typeface="+mn-lt"/>
                  <a:cs typeface="+mn-cs"/>
                </a:rPr>
                <a:t>...</a:t>
              </a:r>
              <a:endParaRPr lang="en-AU" sz="875" b="1" dirty="0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89" name="Rectangle 41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gray">
            <a:xfrm>
              <a:off x="4171562" y="3856038"/>
              <a:ext cx="906463" cy="363537"/>
            </a:xfrm>
            <a:prstGeom prst="rect">
              <a:avLst/>
            </a:prstGeom>
            <a:solidFill>
              <a:srgbClr val="79A2B3"/>
            </a:solidFill>
            <a:ln w="12700" algn="ctr">
              <a:solidFill>
                <a:srgbClr val="79A2B3"/>
              </a:solidFill>
              <a:miter lim="800000"/>
              <a:headEnd/>
              <a:tailEnd/>
            </a:ln>
            <a:effectLst/>
          </p:spPr>
          <p:txBody>
            <a:bodyPr lIns="88878" tIns="44438" rIns="88878" bIns="444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75" b="1" dirty="0" err="1">
                  <a:solidFill>
                    <a:schemeClr val="bg1"/>
                  </a:solidFill>
                  <a:latin typeface="+mn-lt"/>
                  <a:cs typeface="+mn-cs"/>
                </a:rPr>
                <a:t>Соиспол</a:t>
              </a:r>
              <a:r>
                <a:rPr lang="en-US" sz="875" b="1" dirty="0">
                  <a:solidFill>
                    <a:schemeClr val="bg1"/>
                  </a:solidFill>
                  <a:latin typeface="+mn-lt"/>
                  <a:cs typeface="+mn-cs"/>
                </a:rPr>
                <a:t>-</a:t>
              </a:r>
              <a:r>
                <a:rPr lang="ru-RU" sz="875" b="1" dirty="0" err="1">
                  <a:solidFill>
                    <a:schemeClr val="bg1"/>
                  </a:solidFill>
                  <a:latin typeface="+mn-lt"/>
                  <a:cs typeface="+mn-cs"/>
                </a:rPr>
                <a:t>нитель</a:t>
              </a:r>
              <a:r>
                <a:rPr lang="ru-RU" sz="875" b="1" dirty="0">
                  <a:solidFill>
                    <a:schemeClr val="bg1"/>
                  </a:solidFill>
                  <a:latin typeface="+mn-lt"/>
                  <a:cs typeface="+mn-cs"/>
                </a:rPr>
                <a:t> </a:t>
              </a:r>
              <a:r>
                <a:rPr lang="en-US" sz="875" b="1" dirty="0">
                  <a:solidFill>
                    <a:schemeClr val="bg1"/>
                  </a:solidFill>
                  <a:latin typeface="+mn-lt"/>
                  <a:cs typeface="+mn-cs"/>
                </a:rPr>
                <a:t>n</a:t>
              </a:r>
              <a:endParaRPr lang="ru-RU" sz="875" b="1" dirty="0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sp>
          <p:nvSpPr>
            <p:cNvPr id="441409" name="Rectangle 26"/>
            <p:cNvSpPr>
              <a:spLocks noChangeArrowheads="1"/>
            </p:cNvSpPr>
            <p:nvPr>
              <p:custDataLst>
                <p:tags r:id="rId63"/>
              </p:custDataLst>
            </p:nvPr>
          </p:nvSpPr>
          <p:spPr bwMode="gray">
            <a:xfrm>
              <a:off x="1380057" y="5272127"/>
              <a:ext cx="3697811" cy="312092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B2B2B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AU" sz="1000" b="1">
                <a:solidFill>
                  <a:srgbClr val="4D4D4D"/>
                </a:solidFill>
              </a:endParaRPr>
            </a:p>
          </p:txBody>
        </p:sp>
        <p:sp>
          <p:nvSpPr>
            <p:cNvPr id="142" name="Rectangle 41"/>
            <p:cNvSpPr>
              <a:spLocks noChangeArrowheads="1"/>
            </p:cNvSpPr>
            <p:nvPr>
              <p:custDataLst>
                <p:tags r:id="rId64"/>
              </p:custDataLst>
            </p:nvPr>
          </p:nvSpPr>
          <p:spPr bwMode="gray">
            <a:xfrm>
              <a:off x="1379150" y="5272088"/>
              <a:ext cx="1154112" cy="303212"/>
            </a:xfrm>
            <a:prstGeom prst="rect">
              <a:avLst/>
            </a:prstGeom>
            <a:solidFill>
              <a:srgbClr val="79A2B3"/>
            </a:solidFill>
            <a:ln w="12700">
              <a:solidFill>
                <a:srgbClr val="79A2B3"/>
              </a:solidFill>
              <a:miter lim="800000"/>
              <a:headEnd/>
              <a:tailEnd/>
            </a:ln>
          </p:spPr>
          <p:txBody>
            <a:bodyPr lIns="88878" tIns="44438" rIns="88878" bIns="444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75" b="1" dirty="0">
                  <a:solidFill>
                    <a:schemeClr val="bg1"/>
                  </a:solidFill>
                  <a:latin typeface="+mn-lt"/>
                  <a:cs typeface="+mn-cs"/>
                </a:rPr>
                <a:t>Региональные исполнители</a:t>
              </a:r>
              <a:endParaRPr lang="en-AU" sz="875" b="1" dirty="0">
                <a:solidFill>
                  <a:schemeClr val="bg1"/>
                </a:solidFill>
                <a:latin typeface="+mn-lt"/>
                <a:cs typeface="+mn-cs"/>
              </a:endParaRPr>
            </a:p>
          </p:txBody>
        </p:sp>
        <p:grpSp>
          <p:nvGrpSpPr>
            <p:cNvPr id="441411" name="Group 142"/>
            <p:cNvGrpSpPr>
              <a:grpSpLocks/>
            </p:cNvGrpSpPr>
            <p:nvPr>
              <p:custDataLst>
                <p:tags r:id="rId65"/>
              </p:custDataLst>
            </p:nvPr>
          </p:nvGrpSpPr>
          <p:grpSpPr bwMode="auto">
            <a:xfrm>
              <a:off x="1465614" y="4272957"/>
              <a:ext cx="3526635" cy="1278531"/>
              <a:chOff x="1465614" y="4272957"/>
              <a:chExt cx="3526635" cy="1278531"/>
            </a:xfrm>
          </p:grpSpPr>
          <p:sp>
            <p:nvSpPr>
              <p:cNvPr id="104" name="Rectangle 103"/>
              <p:cNvSpPr/>
              <p:nvPr/>
            </p:nvSpPr>
            <p:spPr bwMode="auto">
              <a:xfrm>
                <a:off x="1464875" y="4273550"/>
                <a:ext cx="720725" cy="252413"/>
              </a:xfrm>
              <a:prstGeom prst="rect">
                <a:avLst/>
              </a:prstGeom>
              <a:solidFill>
                <a:srgbClr val="F9EFBD"/>
              </a:solidFill>
              <a:ln w="9525" cap="flat" cmpd="sng" algn="ctr">
                <a:solidFill>
                  <a:srgbClr val="F9EFB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37722" tIns="37722" rIns="37722" bIns="37722" anchor="ctr"/>
              <a:lstStyle/>
              <a:p>
                <a:pPr algn="ctr" defTabSz="88900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733" dirty="0">
                    <a:latin typeface="+mn-lt"/>
                    <a:cs typeface="+mn-cs"/>
                  </a:rPr>
                  <a:t>Проектный офис</a:t>
                </a:r>
              </a:p>
            </p:txBody>
          </p:sp>
          <p:sp>
            <p:nvSpPr>
              <p:cNvPr id="110" name="Rectangle 109"/>
              <p:cNvSpPr/>
              <p:nvPr/>
            </p:nvSpPr>
            <p:spPr bwMode="auto">
              <a:xfrm>
                <a:off x="1464875" y="4583113"/>
                <a:ext cx="2592387" cy="228600"/>
              </a:xfrm>
              <a:prstGeom prst="rect">
                <a:avLst/>
              </a:prstGeom>
              <a:solidFill>
                <a:srgbClr val="F9EFBD"/>
              </a:solidFill>
              <a:ln w="9525" cap="flat" cmpd="sng" algn="ctr">
                <a:solidFill>
                  <a:srgbClr val="F9EFB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37722" tIns="37722" rIns="37722" bIns="37722" anchor="ctr"/>
              <a:lstStyle/>
              <a:p>
                <a:pPr algn="ctr" defTabSz="88900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825" dirty="0">
                    <a:latin typeface="+mn-lt"/>
                    <a:cs typeface="+mn-cs"/>
                  </a:rPr>
                  <a:t>Рабочая группа</a:t>
                </a:r>
              </a:p>
            </p:txBody>
          </p:sp>
          <p:sp>
            <p:nvSpPr>
              <p:cNvPr id="111" name="Rectangle 110"/>
              <p:cNvSpPr/>
              <p:nvPr/>
            </p:nvSpPr>
            <p:spPr bwMode="auto">
              <a:xfrm>
                <a:off x="1464875" y="4879975"/>
                <a:ext cx="719137" cy="252413"/>
              </a:xfrm>
              <a:prstGeom prst="rect">
                <a:avLst/>
              </a:prstGeom>
              <a:solidFill>
                <a:srgbClr val="F9EFBD"/>
              </a:solidFill>
              <a:ln w="9525" cap="flat" cmpd="sng" algn="ctr">
                <a:solidFill>
                  <a:srgbClr val="F9EFB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37722" tIns="37722" rIns="37722" bIns="37722" anchor="ctr"/>
              <a:lstStyle/>
              <a:p>
                <a:pPr algn="ctr" defTabSz="88900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825" dirty="0">
                    <a:latin typeface="+mn-lt"/>
                    <a:cs typeface="+mn-cs"/>
                  </a:rPr>
                  <a:t>Рабочая группа</a:t>
                </a:r>
              </a:p>
            </p:txBody>
          </p:sp>
          <p:sp>
            <p:nvSpPr>
              <p:cNvPr id="139" name="Rectangle 138"/>
              <p:cNvSpPr/>
              <p:nvPr/>
            </p:nvSpPr>
            <p:spPr bwMode="auto">
              <a:xfrm>
                <a:off x="4273162" y="4872038"/>
                <a:ext cx="719138" cy="252412"/>
              </a:xfrm>
              <a:prstGeom prst="rect">
                <a:avLst/>
              </a:prstGeom>
              <a:solidFill>
                <a:srgbClr val="F9EFBD"/>
              </a:solidFill>
              <a:ln w="9525" cap="flat" cmpd="sng" algn="ctr">
                <a:solidFill>
                  <a:srgbClr val="F9EFB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37722" tIns="37722" rIns="37722" bIns="37722" anchor="ctr"/>
              <a:lstStyle/>
              <a:p>
                <a:pPr algn="ctr" defTabSz="88900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825" dirty="0">
                    <a:latin typeface="+mn-lt"/>
                    <a:cs typeface="+mn-cs"/>
                  </a:rPr>
                  <a:t>Центр компетенций</a:t>
                </a:r>
              </a:p>
            </p:txBody>
          </p:sp>
          <p:sp>
            <p:nvSpPr>
              <p:cNvPr id="98" name="Rectangle 97"/>
              <p:cNvSpPr/>
              <p:nvPr/>
            </p:nvSpPr>
            <p:spPr bwMode="auto">
              <a:xfrm>
                <a:off x="3306375" y="4879975"/>
                <a:ext cx="720725" cy="252413"/>
              </a:xfrm>
              <a:prstGeom prst="rect">
                <a:avLst/>
              </a:prstGeom>
              <a:solidFill>
                <a:srgbClr val="F9EFBD"/>
              </a:solidFill>
              <a:ln w="9525" cap="flat" cmpd="sng" algn="ctr">
                <a:solidFill>
                  <a:srgbClr val="F9EFB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37722" tIns="37722" rIns="37722" bIns="37722" anchor="ctr"/>
              <a:lstStyle/>
              <a:p>
                <a:pPr algn="ctr" defTabSz="88900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825" dirty="0">
                    <a:latin typeface="+mn-lt"/>
                    <a:cs typeface="+mn-cs"/>
                  </a:rPr>
                  <a:t>Работа с экспертами</a:t>
                </a:r>
              </a:p>
            </p:txBody>
          </p:sp>
          <p:sp>
            <p:nvSpPr>
              <p:cNvPr id="107" name="Rectangle 106"/>
              <p:cNvSpPr/>
              <p:nvPr/>
            </p:nvSpPr>
            <p:spPr bwMode="auto">
              <a:xfrm>
                <a:off x="2657087" y="5299075"/>
                <a:ext cx="719138" cy="252413"/>
              </a:xfrm>
              <a:prstGeom prst="rect">
                <a:avLst/>
              </a:prstGeom>
              <a:solidFill>
                <a:srgbClr val="F9EFBD"/>
              </a:solidFill>
              <a:ln w="9525" cap="flat" cmpd="sng" algn="ctr">
                <a:solidFill>
                  <a:srgbClr val="F9EFB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37722" tIns="37722" rIns="37722" bIns="37722" anchor="ctr"/>
              <a:lstStyle/>
              <a:p>
                <a:pPr algn="ctr" defTabSz="88900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825" dirty="0">
                    <a:latin typeface="+mn-lt"/>
                    <a:cs typeface="+mn-cs"/>
                  </a:rPr>
                  <a:t>Рабочая группа</a:t>
                </a:r>
              </a:p>
            </p:txBody>
          </p:sp>
        </p:grpSp>
      </p:grpSp>
      <p:sp>
        <p:nvSpPr>
          <p:cNvPr id="441395" name="AutoShape 69"/>
          <p:cNvSpPr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3475038" y="5551488"/>
            <a:ext cx="192087" cy="482600"/>
          </a:xfrm>
          <a:prstGeom prst="upDownArrow">
            <a:avLst>
              <a:gd name="adj1" fmla="val 50000"/>
              <a:gd name="adj2" fmla="val 502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/>
          </a:p>
        </p:txBody>
      </p:sp>
      <p:sp>
        <p:nvSpPr>
          <p:cNvPr id="441396" name="Title 1"/>
          <p:cNvSpPr>
            <a:spLocks/>
          </p:cNvSpPr>
          <p:nvPr>
            <p:custDataLst>
              <p:tags r:id="rId52"/>
            </p:custDataLst>
          </p:nvPr>
        </p:nvSpPr>
        <p:spPr bwMode="auto">
          <a:xfrm>
            <a:off x="471488" y="163513"/>
            <a:ext cx="9434512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44439" rIns="0" bIns="44439" anchor="b"/>
          <a:lstStyle/>
          <a:p>
            <a:pPr defTabSz="889000" eaLnBrk="0" hangingPunct="0"/>
            <a:r>
              <a:rPr lang="ru-RU" sz="2400">
                <a:solidFill>
                  <a:srgbClr val="000000"/>
                </a:solidFill>
              </a:rPr>
              <a:t>Предполагаемая структура управления реализацией дорожных карт: основные участники внедрения</a:t>
            </a:r>
            <a:endParaRPr lang="ru-RU" sz="2400">
              <a:cs typeface="Tahoma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FEC47350-8A90-40FA-886E-08DB255A3072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9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  <p:sp>
        <p:nvSpPr>
          <p:cNvPr id="441398" name="Rectangle 88"/>
          <p:cNvSpPr>
            <a:spLocks noChangeArrowheads="1"/>
          </p:cNvSpPr>
          <p:nvPr/>
        </p:nvSpPr>
        <p:spPr bwMode="auto">
          <a:xfrm>
            <a:off x="6630988" y="6016625"/>
            <a:ext cx="31051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1600" b="1"/>
              <a:t> </a:t>
            </a:r>
            <a:r>
              <a:rPr lang="ru-RU" sz="1600" b="1"/>
              <a:t>Рабочие группы</a:t>
            </a:r>
          </a:p>
          <a:p>
            <a:pPr>
              <a:buFontTx/>
              <a:buChar char="•"/>
            </a:pPr>
            <a:r>
              <a:rPr lang="ru-RU" sz="1600" b="1"/>
              <a:t> Деловые ассоциации</a:t>
            </a:r>
          </a:p>
          <a:p>
            <a:pPr>
              <a:buFontTx/>
              <a:buChar char="•"/>
            </a:pPr>
            <a:r>
              <a:rPr lang="ru-RU" sz="1600" b="1"/>
              <a:t> Краудсорсеры</a:t>
            </a:r>
          </a:p>
        </p:txBody>
      </p:sp>
      <p:sp>
        <p:nvSpPr>
          <p:cNvPr id="441399" name="AutoShape 4"/>
          <p:cNvSpPr>
            <a:spLocks noChangeArrowheads="1"/>
          </p:cNvSpPr>
          <p:nvPr>
            <p:custDataLst>
              <p:tags r:id="rId53"/>
            </p:custDataLst>
          </p:nvPr>
        </p:nvSpPr>
        <p:spPr bwMode="gray">
          <a:xfrm rot="5400000">
            <a:off x="6037263" y="6265863"/>
            <a:ext cx="593725" cy="250825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7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10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63513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45" name="think-cell Slide" r:id="rId21" imgW="360" imgH="360" progId="">
                  <p:embed/>
                </p:oleObj>
              </mc:Choice>
              <mc:Fallback>
                <p:oleObj name="think-cell Slide" r:id="rId21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3513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0211" name="Text Box 27"/>
          <p:cNvSpPr txBox="1">
            <a:spLocks noChangeArrowheads="1"/>
          </p:cNvSpPr>
          <p:nvPr/>
        </p:nvSpPr>
        <p:spPr bwMode="auto">
          <a:xfrm>
            <a:off x="3541713" y="1404938"/>
            <a:ext cx="4441825" cy="9652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71450" indent="-171450">
              <a:buClr>
                <a:schemeClr val="tx2"/>
              </a:buClr>
              <a:buFontTx/>
              <a:buChar char="•"/>
            </a:pPr>
            <a:r>
              <a:rPr lang="ru-RU" sz="1600"/>
              <a:t>Отчет о статусе реализации, ежеквартально + по запросу</a:t>
            </a:r>
          </a:p>
        </p:txBody>
      </p:sp>
      <p:sp>
        <p:nvSpPr>
          <p:cNvPr id="350212" name="Line 2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605213" y="5484813"/>
            <a:ext cx="5888037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/>
          </a:p>
        </p:txBody>
      </p:sp>
      <p:grpSp>
        <p:nvGrpSpPr>
          <p:cNvPr id="350213" name="Group 3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38150" y="1181100"/>
            <a:ext cx="2768600" cy="5435600"/>
            <a:chOff x="200" y="932"/>
            <a:chExt cx="1621" cy="2959"/>
          </a:xfrm>
        </p:grpSpPr>
        <p:sp>
          <p:nvSpPr>
            <p:cNvPr id="350238" name="Freeform 4"/>
            <p:cNvSpPr>
              <a:spLocks/>
            </p:cNvSpPr>
            <p:nvPr/>
          </p:nvSpPr>
          <p:spPr bwMode="auto">
            <a:xfrm>
              <a:off x="1535" y="2979"/>
              <a:ext cx="286" cy="906"/>
            </a:xfrm>
            <a:custGeom>
              <a:avLst/>
              <a:gdLst>
                <a:gd name="T0" fmla="*/ 0 w 1008"/>
                <a:gd name="T1" fmla="*/ 44 h 1394"/>
                <a:gd name="T2" fmla="*/ 0 w 1008"/>
                <a:gd name="T3" fmla="*/ 19 h 1394"/>
                <a:gd name="T4" fmla="*/ 0 w 1008"/>
                <a:gd name="T5" fmla="*/ 0 h 1394"/>
                <a:gd name="T6" fmla="*/ 0 w 1008"/>
                <a:gd name="T7" fmla="*/ 22 h 1394"/>
                <a:gd name="T8" fmla="*/ 0 w 1008"/>
                <a:gd name="T9" fmla="*/ 44 h 13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8"/>
                <a:gd name="T16" fmla="*/ 0 h 1394"/>
                <a:gd name="T17" fmla="*/ 1008 w 1008"/>
                <a:gd name="T18" fmla="*/ 1394 h 13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8" h="1394">
                  <a:moveTo>
                    <a:pt x="475" y="1394"/>
                  </a:moveTo>
                  <a:lnTo>
                    <a:pt x="0" y="594"/>
                  </a:lnTo>
                  <a:lnTo>
                    <a:pt x="445" y="0"/>
                  </a:lnTo>
                  <a:lnTo>
                    <a:pt x="1008" y="694"/>
                  </a:lnTo>
                  <a:lnTo>
                    <a:pt x="475" y="1394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39" name="Freeform 5"/>
            <p:cNvSpPr>
              <a:spLocks/>
            </p:cNvSpPr>
            <p:nvPr/>
          </p:nvSpPr>
          <p:spPr bwMode="auto">
            <a:xfrm>
              <a:off x="330" y="2984"/>
              <a:ext cx="1334" cy="387"/>
            </a:xfrm>
            <a:custGeom>
              <a:avLst/>
              <a:gdLst>
                <a:gd name="T0" fmla="*/ 0 w 4698"/>
                <a:gd name="T1" fmla="*/ 19 h 596"/>
                <a:gd name="T2" fmla="*/ 0 w 4698"/>
                <a:gd name="T3" fmla="*/ 19 h 596"/>
                <a:gd name="T4" fmla="*/ 0 w 4698"/>
                <a:gd name="T5" fmla="*/ 0 h 596"/>
                <a:gd name="T6" fmla="*/ 0 w 4698"/>
                <a:gd name="T7" fmla="*/ 0 h 596"/>
                <a:gd name="T8" fmla="*/ 0 w 4698"/>
                <a:gd name="T9" fmla="*/ 19 h 5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98"/>
                <a:gd name="T16" fmla="*/ 0 h 596"/>
                <a:gd name="T17" fmla="*/ 4698 w 4698"/>
                <a:gd name="T18" fmla="*/ 596 h 5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98" h="596">
                  <a:moveTo>
                    <a:pt x="0" y="596"/>
                  </a:moveTo>
                  <a:lnTo>
                    <a:pt x="4253" y="596"/>
                  </a:lnTo>
                  <a:lnTo>
                    <a:pt x="4698" y="0"/>
                  </a:lnTo>
                  <a:lnTo>
                    <a:pt x="601" y="0"/>
                  </a:lnTo>
                  <a:lnTo>
                    <a:pt x="0" y="59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0" name="Freeform 6"/>
            <p:cNvSpPr>
              <a:spLocks/>
            </p:cNvSpPr>
            <p:nvPr/>
          </p:nvSpPr>
          <p:spPr bwMode="auto">
            <a:xfrm>
              <a:off x="200" y="3370"/>
              <a:ext cx="1473" cy="521"/>
            </a:xfrm>
            <a:custGeom>
              <a:avLst/>
              <a:gdLst>
                <a:gd name="T0" fmla="*/ 0 w 5187"/>
                <a:gd name="T1" fmla="*/ 0 h 802"/>
                <a:gd name="T2" fmla="*/ 0 w 5187"/>
                <a:gd name="T3" fmla="*/ 0 h 802"/>
                <a:gd name="T4" fmla="*/ 0 w 5187"/>
                <a:gd name="T5" fmla="*/ 25 h 802"/>
                <a:gd name="T6" fmla="*/ 0 w 5187"/>
                <a:gd name="T7" fmla="*/ 25 h 802"/>
                <a:gd name="T8" fmla="*/ 0 w 5187"/>
                <a:gd name="T9" fmla="*/ 0 h 8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87"/>
                <a:gd name="T16" fmla="*/ 0 h 802"/>
                <a:gd name="T17" fmla="*/ 5187 w 5187"/>
                <a:gd name="T18" fmla="*/ 802 h 8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87" h="802">
                  <a:moveTo>
                    <a:pt x="455" y="0"/>
                  </a:moveTo>
                  <a:lnTo>
                    <a:pt x="4708" y="0"/>
                  </a:lnTo>
                  <a:lnTo>
                    <a:pt x="5187" y="802"/>
                  </a:lnTo>
                  <a:lnTo>
                    <a:pt x="0" y="802"/>
                  </a:lnTo>
                  <a:lnTo>
                    <a:pt x="455" y="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1" name="Freeform 7"/>
            <p:cNvSpPr>
              <a:spLocks/>
            </p:cNvSpPr>
            <p:nvPr/>
          </p:nvSpPr>
          <p:spPr bwMode="auto">
            <a:xfrm>
              <a:off x="1388" y="2470"/>
              <a:ext cx="253" cy="820"/>
            </a:xfrm>
            <a:custGeom>
              <a:avLst/>
              <a:gdLst>
                <a:gd name="T0" fmla="*/ 0 w 890"/>
                <a:gd name="T1" fmla="*/ 40 h 1262"/>
                <a:gd name="T2" fmla="*/ 0 w 890"/>
                <a:gd name="T3" fmla="*/ 14 h 1262"/>
                <a:gd name="T4" fmla="*/ 0 w 890"/>
                <a:gd name="T5" fmla="*/ 0 h 1262"/>
                <a:gd name="T6" fmla="*/ 0 w 890"/>
                <a:gd name="T7" fmla="*/ 22 h 1262"/>
                <a:gd name="T8" fmla="*/ 0 w 890"/>
                <a:gd name="T9" fmla="*/ 40 h 1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0"/>
                <a:gd name="T16" fmla="*/ 0 h 1262"/>
                <a:gd name="T17" fmla="*/ 890 w 890"/>
                <a:gd name="T18" fmla="*/ 1262 h 1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0" h="1262">
                  <a:moveTo>
                    <a:pt x="455" y="1262"/>
                  </a:moveTo>
                  <a:lnTo>
                    <a:pt x="0" y="443"/>
                  </a:lnTo>
                  <a:lnTo>
                    <a:pt x="334" y="0"/>
                  </a:lnTo>
                  <a:lnTo>
                    <a:pt x="890" y="696"/>
                  </a:lnTo>
                  <a:lnTo>
                    <a:pt x="455" y="1262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2" name="Freeform 8"/>
            <p:cNvSpPr>
              <a:spLocks/>
            </p:cNvSpPr>
            <p:nvPr/>
          </p:nvSpPr>
          <p:spPr bwMode="auto">
            <a:xfrm>
              <a:off x="481" y="2470"/>
              <a:ext cx="1002" cy="288"/>
            </a:xfrm>
            <a:custGeom>
              <a:avLst/>
              <a:gdLst>
                <a:gd name="T0" fmla="*/ 0 w 3531"/>
                <a:gd name="T1" fmla="*/ 14 h 445"/>
                <a:gd name="T2" fmla="*/ 0 w 3531"/>
                <a:gd name="T3" fmla="*/ 14 h 445"/>
                <a:gd name="T4" fmla="*/ 0 w 3531"/>
                <a:gd name="T5" fmla="*/ 0 h 445"/>
                <a:gd name="T6" fmla="*/ 0 w 3531"/>
                <a:gd name="T7" fmla="*/ 1 h 445"/>
                <a:gd name="T8" fmla="*/ 0 w 3531"/>
                <a:gd name="T9" fmla="*/ 14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31"/>
                <a:gd name="T16" fmla="*/ 0 h 445"/>
                <a:gd name="T17" fmla="*/ 3531 w 3531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31" h="445">
                  <a:moveTo>
                    <a:pt x="0" y="445"/>
                  </a:moveTo>
                  <a:lnTo>
                    <a:pt x="3197" y="445"/>
                  </a:lnTo>
                  <a:lnTo>
                    <a:pt x="3531" y="0"/>
                  </a:lnTo>
                  <a:lnTo>
                    <a:pt x="633" y="2"/>
                  </a:lnTo>
                  <a:lnTo>
                    <a:pt x="0" y="445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3" name="Freeform 9"/>
            <p:cNvSpPr>
              <a:spLocks/>
            </p:cNvSpPr>
            <p:nvPr/>
          </p:nvSpPr>
          <p:spPr bwMode="auto">
            <a:xfrm>
              <a:off x="353" y="2757"/>
              <a:ext cx="1164" cy="533"/>
            </a:xfrm>
            <a:custGeom>
              <a:avLst/>
              <a:gdLst>
                <a:gd name="T0" fmla="*/ 0 w 4097"/>
                <a:gd name="T1" fmla="*/ 26 h 819"/>
                <a:gd name="T2" fmla="*/ 0 w 4097"/>
                <a:gd name="T3" fmla="*/ 26 h 819"/>
                <a:gd name="T4" fmla="*/ 0 w 4097"/>
                <a:gd name="T5" fmla="*/ 0 h 819"/>
                <a:gd name="T6" fmla="*/ 0 w 4097"/>
                <a:gd name="T7" fmla="*/ 0 h 819"/>
                <a:gd name="T8" fmla="*/ 0 w 4097"/>
                <a:gd name="T9" fmla="*/ 26 h 8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97"/>
                <a:gd name="T16" fmla="*/ 0 h 819"/>
                <a:gd name="T17" fmla="*/ 4097 w 4097"/>
                <a:gd name="T18" fmla="*/ 819 h 8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97" h="819">
                  <a:moveTo>
                    <a:pt x="0" y="819"/>
                  </a:moveTo>
                  <a:lnTo>
                    <a:pt x="4097" y="819"/>
                  </a:lnTo>
                  <a:lnTo>
                    <a:pt x="3642" y="0"/>
                  </a:lnTo>
                  <a:lnTo>
                    <a:pt x="449" y="0"/>
                  </a:lnTo>
                  <a:lnTo>
                    <a:pt x="0" y="819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4" name="Freeform 10"/>
            <p:cNvSpPr>
              <a:spLocks/>
            </p:cNvSpPr>
            <p:nvPr/>
          </p:nvSpPr>
          <p:spPr bwMode="auto">
            <a:xfrm>
              <a:off x="1238" y="1962"/>
              <a:ext cx="220" cy="710"/>
            </a:xfrm>
            <a:custGeom>
              <a:avLst/>
              <a:gdLst>
                <a:gd name="T0" fmla="*/ 0 w 779"/>
                <a:gd name="T1" fmla="*/ 9 h 1095"/>
                <a:gd name="T2" fmla="*/ 0 w 779"/>
                <a:gd name="T3" fmla="*/ 34 h 1095"/>
                <a:gd name="T4" fmla="*/ 0 w 779"/>
                <a:gd name="T5" fmla="*/ 21 h 1095"/>
                <a:gd name="T6" fmla="*/ 0 w 779"/>
                <a:gd name="T7" fmla="*/ 0 h 1095"/>
                <a:gd name="T8" fmla="*/ 0 w 779"/>
                <a:gd name="T9" fmla="*/ 9 h 10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9"/>
                <a:gd name="T16" fmla="*/ 0 h 1095"/>
                <a:gd name="T17" fmla="*/ 779 w 779"/>
                <a:gd name="T18" fmla="*/ 1095 h 10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9" h="1095">
                  <a:moveTo>
                    <a:pt x="0" y="297"/>
                  </a:moveTo>
                  <a:lnTo>
                    <a:pt x="461" y="1095"/>
                  </a:lnTo>
                  <a:lnTo>
                    <a:pt x="779" y="686"/>
                  </a:lnTo>
                  <a:lnTo>
                    <a:pt x="224" y="0"/>
                  </a:lnTo>
                  <a:lnTo>
                    <a:pt x="0" y="297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5" name="Freeform 11"/>
            <p:cNvSpPr>
              <a:spLocks/>
            </p:cNvSpPr>
            <p:nvPr/>
          </p:nvSpPr>
          <p:spPr bwMode="auto">
            <a:xfrm>
              <a:off x="632" y="1962"/>
              <a:ext cx="669" cy="192"/>
            </a:xfrm>
            <a:custGeom>
              <a:avLst/>
              <a:gdLst>
                <a:gd name="T0" fmla="*/ 0 w 2357"/>
                <a:gd name="T1" fmla="*/ 9 h 295"/>
                <a:gd name="T2" fmla="*/ 0 w 2357"/>
                <a:gd name="T3" fmla="*/ 9 h 295"/>
                <a:gd name="T4" fmla="*/ 0 w 2357"/>
                <a:gd name="T5" fmla="*/ 0 h 295"/>
                <a:gd name="T6" fmla="*/ 0 w 2357"/>
                <a:gd name="T7" fmla="*/ 0 h 295"/>
                <a:gd name="T8" fmla="*/ 0 w 2357"/>
                <a:gd name="T9" fmla="*/ 9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57"/>
                <a:gd name="T16" fmla="*/ 0 h 295"/>
                <a:gd name="T17" fmla="*/ 2357 w 2357"/>
                <a:gd name="T18" fmla="*/ 295 h 2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57" h="295">
                  <a:moveTo>
                    <a:pt x="0" y="295"/>
                  </a:moveTo>
                  <a:lnTo>
                    <a:pt x="2133" y="295"/>
                  </a:lnTo>
                  <a:lnTo>
                    <a:pt x="2357" y="0"/>
                  </a:lnTo>
                  <a:lnTo>
                    <a:pt x="595" y="0"/>
                  </a:lnTo>
                  <a:lnTo>
                    <a:pt x="0" y="295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6" name="Freeform 12"/>
            <p:cNvSpPr>
              <a:spLocks/>
            </p:cNvSpPr>
            <p:nvPr/>
          </p:nvSpPr>
          <p:spPr bwMode="auto">
            <a:xfrm>
              <a:off x="502" y="2154"/>
              <a:ext cx="866" cy="519"/>
            </a:xfrm>
            <a:custGeom>
              <a:avLst/>
              <a:gdLst>
                <a:gd name="T0" fmla="*/ 0 w 3049"/>
                <a:gd name="T1" fmla="*/ 25 h 802"/>
                <a:gd name="T2" fmla="*/ 0 w 3049"/>
                <a:gd name="T3" fmla="*/ 25 h 802"/>
                <a:gd name="T4" fmla="*/ 0 w 3049"/>
                <a:gd name="T5" fmla="*/ 0 h 802"/>
                <a:gd name="T6" fmla="*/ 0 w 3049"/>
                <a:gd name="T7" fmla="*/ 0 h 802"/>
                <a:gd name="T8" fmla="*/ 0 w 3049"/>
                <a:gd name="T9" fmla="*/ 25 h 8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9"/>
                <a:gd name="T16" fmla="*/ 0 h 802"/>
                <a:gd name="T17" fmla="*/ 3049 w 3049"/>
                <a:gd name="T18" fmla="*/ 802 h 8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9" h="802">
                  <a:moveTo>
                    <a:pt x="0" y="802"/>
                  </a:moveTo>
                  <a:lnTo>
                    <a:pt x="3049" y="802"/>
                  </a:lnTo>
                  <a:lnTo>
                    <a:pt x="2588" y="0"/>
                  </a:lnTo>
                  <a:lnTo>
                    <a:pt x="455" y="0"/>
                  </a:lnTo>
                  <a:lnTo>
                    <a:pt x="0" y="802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7" name="Freeform 13"/>
            <p:cNvSpPr>
              <a:spLocks/>
            </p:cNvSpPr>
            <p:nvPr/>
          </p:nvSpPr>
          <p:spPr bwMode="auto">
            <a:xfrm>
              <a:off x="1087" y="1446"/>
              <a:ext cx="190" cy="622"/>
            </a:xfrm>
            <a:custGeom>
              <a:avLst/>
              <a:gdLst>
                <a:gd name="T0" fmla="*/ 0 w 671"/>
                <a:gd name="T1" fmla="*/ 31 h 955"/>
                <a:gd name="T2" fmla="*/ 0 w 671"/>
                <a:gd name="T3" fmla="*/ 21 h 955"/>
                <a:gd name="T4" fmla="*/ 0 w 671"/>
                <a:gd name="T5" fmla="*/ 0 h 955"/>
                <a:gd name="T6" fmla="*/ 0 w 671"/>
                <a:gd name="T7" fmla="*/ 5 h 955"/>
                <a:gd name="T8" fmla="*/ 0 w 671"/>
                <a:gd name="T9" fmla="*/ 31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955"/>
                <a:gd name="T17" fmla="*/ 671 w 671"/>
                <a:gd name="T18" fmla="*/ 955 h 9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955">
                  <a:moveTo>
                    <a:pt x="459" y="955"/>
                  </a:moveTo>
                  <a:lnTo>
                    <a:pt x="671" y="682"/>
                  </a:lnTo>
                  <a:lnTo>
                    <a:pt x="116" y="0"/>
                  </a:lnTo>
                  <a:lnTo>
                    <a:pt x="0" y="144"/>
                  </a:lnTo>
                  <a:lnTo>
                    <a:pt x="459" y="955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8" name="Freeform 14"/>
            <p:cNvSpPr>
              <a:spLocks/>
            </p:cNvSpPr>
            <p:nvPr/>
          </p:nvSpPr>
          <p:spPr bwMode="auto">
            <a:xfrm>
              <a:off x="785" y="1446"/>
              <a:ext cx="334" cy="93"/>
            </a:xfrm>
            <a:custGeom>
              <a:avLst/>
              <a:gdLst>
                <a:gd name="T0" fmla="*/ 0 w 1175"/>
                <a:gd name="T1" fmla="*/ 4 h 144"/>
                <a:gd name="T2" fmla="*/ 0 w 1175"/>
                <a:gd name="T3" fmla="*/ 4 h 144"/>
                <a:gd name="T4" fmla="*/ 0 w 1175"/>
                <a:gd name="T5" fmla="*/ 0 h 144"/>
                <a:gd name="T6" fmla="*/ 0 w 1175"/>
                <a:gd name="T7" fmla="*/ 0 h 144"/>
                <a:gd name="T8" fmla="*/ 0 w 1175"/>
                <a:gd name="T9" fmla="*/ 4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5"/>
                <a:gd name="T16" fmla="*/ 0 h 144"/>
                <a:gd name="T17" fmla="*/ 1175 w 1175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5" h="144">
                  <a:moveTo>
                    <a:pt x="0" y="144"/>
                  </a:moveTo>
                  <a:lnTo>
                    <a:pt x="1059" y="144"/>
                  </a:lnTo>
                  <a:lnTo>
                    <a:pt x="1175" y="0"/>
                  </a:lnTo>
                  <a:lnTo>
                    <a:pt x="36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49" name="Freeform 15"/>
            <p:cNvSpPr>
              <a:spLocks/>
            </p:cNvSpPr>
            <p:nvPr/>
          </p:nvSpPr>
          <p:spPr bwMode="auto">
            <a:xfrm>
              <a:off x="654" y="1539"/>
              <a:ext cx="563" cy="529"/>
            </a:xfrm>
            <a:custGeom>
              <a:avLst/>
              <a:gdLst>
                <a:gd name="T0" fmla="*/ 0 w 1983"/>
                <a:gd name="T1" fmla="*/ 26 h 813"/>
                <a:gd name="T2" fmla="*/ 0 w 1983"/>
                <a:gd name="T3" fmla="*/ 26 h 813"/>
                <a:gd name="T4" fmla="*/ 0 w 1983"/>
                <a:gd name="T5" fmla="*/ 0 h 813"/>
                <a:gd name="T6" fmla="*/ 0 w 1983"/>
                <a:gd name="T7" fmla="*/ 0 h 813"/>
                <a:gd name="T8" fmla="*/ 0 w 1983"/>
                <a:gd name="T9" fmla="*/ 26 h 8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3"/>
                <a:gd name="T16" fmla="*/ 0 h 813"/>
                <a:gd name="T17" fmla="*/ 1983 w 1983"/>
                <a:gd name="T18" fmla="*/ 813 h 8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3" h="813">
                  <a:moveTo>
                    <a:pt x="0" y="813"/>
                  </a:moveTo>
                  <a:lnTo>
                    <a:pt x="1983" y="813"/>
                  </a:lnTo>
                  <a:lnTo>
                    <a:pt x="1522" y="0"/>
                  </a:lnTo>
                  <a:lnTo>
                    <a:pt x="461" y="0"/>
                  </a:lnTo>
                  <a:lnTo>
                    <a:pt x="0" y="813"/>
                  </a:lnTo>
                  <a:close/>
                </a:path>
              </a:pathLst>
            </a:custGeom>
            <a:solidFill>
              <a:srgbClr val="B2B2B2"/>
            </a:solidFill>
            <a:ln w="12700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50" name="Freeform 16"/>
            <p:cNvSpPr>
              <a:spLocks/>
            </p:cNvSpPr>
            <p:nvPr/>
          </p:nvSpPr>
          <p:spPr bwMode="auto">
            <a:xfrm>
              <a:off x="935" y="932"/>
              <a:ext cx="160" cy="525"/>
            </a:xfrm>
            <a:custGeom>
              <a:avLst/>
              <a:gdLst>
                <a:gd name="T0" fmla="*/ 0 w 564"/>
                <a:gd name="T1" fmla="*/ 25 h 810"/>
                <a:gd name="T2" fmla="*/ 0 w 564"/>
                <a:gd name="T3" fmla="*/ 21 h 810"/>
                <a:gd name="T4" fmla="*/ 0 w 564"/>
                <a:gd name="T5" fmla="*/ 0 h 810"/>
                <a:gd name="T6" fmla="*/ 0 w 564"/>
                <a:gd name="T7" fmla="*/ 25 h 8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4"/>
                <a:gd name="T13" fmla="*/ 0 h 810"/>
                <a:gd name="T14" fmla="*/ 564 w 564"/>
                <a:gd name="T15" fmla="*/ 810 h 8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4" h="810">
                  <a:moveTo>
                    <a:pt x="459" y="810"/>
                  </a:moveTo>
                  <a:lnTo>
                    <a:pt x="564" y="684"/>
                  </a:lnTo>
                  <a:lnTo>
                    <a:pt x="0" y="0"/>
                  </a:lnTo>
                  <a:lnTo>
                    <a:pt x="459" y="81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0251" name="Freeform 17"/>
            <p:cNvSpPr>
              <a:spLocks/>
            </p:cNvSpPr>
            <p:nvPr/>
          </p:nvSpPr>
          <p:spPr bwMode="auto">
            <a:xfrm>
              <a:off x="804" y="932"/>
              <a:ext cx="262" cy="525"/>
            </a:xfrm>
            <a:custGeom>
              <a:avLst/>
              <a:gdLst>
                <a:gd name="T0" fmla="*/ 0 w 920"/>
                <a:gd name="T1" fmla="*/ 25 h 810"/>
                <a:gd name="T2" fmla="*/ 0 w 920"/>
                <a:gd name="T3" fmla="*/ 25 h 810"/>
                <a:gd name="T4" fmla="*/ 0 w 920"/>
                <a:gd name="T5" fmla="*/ 0 h 810"/>
                <a:gd name="T6" fmla="*/ 0 w 920"/>
                <a:gd name="T7" fmla="*/ 25 h 8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20"/>
                <a:gd name="T13" fmla="*/ 0 h 810"/>
                <a:gd name="T14" fmla="*/ 920 w 920"/>
                <a:gd name="T15" fmla="*/ 810 h 8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20" h="810">
                  <a:moveTo>
                    <a:pt x="0" y="810"/>
                  </a:moveTo>
                  <a:lnTo>
                    <a:pt x="920" y="810"/>
                  </a:lnTo>
                  <a:lnTo>
                    <a:pt x="461" y="0"/>
                  </a:lnTo>
                  <a:lnTo>
                    <a:pt x="0" y="810"/>
                  </a:lnTo>
                  <a:close/>
                </a:path>
              </a:pathLst>
            </a:custGeom>
            <a:solidFill>
              <a:srgbClr val="B2B2B2"/>
            </a:solidFill>
            <a:ln w="12700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0214" name="Text Box 1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08163" y="1363663"/>
            <a:ext cx="1312862" cy="42862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>
            <a:spAutoFit/>
          </a:bodyPr>
          <a:lstStyle/>
          <a:p>
            <a:pPr algn="ctr"/>
            <a:r>
              <a:rPr lang="ru-RU" sz="1600" b="1">
                <a:solidFill>
                  <a:schemeClr val="tx2"/>
                </a:solidFill>
              </a:rPr>
              <a:t>Президент</a:t>
            </a:r>
            <a:endParaRPr lang="en-US" sz="1600" b="1">
              <a:solidFill>
                <a:schemeClr val="tx2"/>
              </a:solidFill>
            </a:endParaRPr>
          </a:p>
        </p:txBody>
      </p:sp>
      <p:sp>
        <p:nvSpPr>
          <p:cNvPr id="350215" name="Text Box 1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76300" y="2457450"/>
            <a:ext cx="1668463" cy="6096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>
            <a:spAutoFit/>
          </a:bodyPr>
          <a:lstStyle/>
          <a:p>
            <a:pPr algn="ctr"/>
            <a:r>
              <a:rPr lang="ru-RU" sz="1400" b="1"/>
              <a:t>Комиссия при Президенте</a:t>
            </a:r>
            <a:endParaRPr lang="en-US" sz="1400" b="1"/>
          </a:p>
        </p:txBody>
      </p:sp>
      <p:sp>
        <p:nvSpPr>
          <p:cNvPr id="350216" name="Text Box 1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2488" y="3452813"/>
            <a:ext cx="1665287" cy="82232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>
            <a:spAutoFit/>
          </a:bodyPr>
          <a:lstStyle/>
          <a:p>
            <a:pPr algn="ctr"/>
            <a:r>
              <a:rPr lang="ru-RU" sz="1400" b="1"/>
              <a:t>Центр </a:t>
            </a:r>
          </a:p>
          <a:p>
            <a:pPr algn="ctr"/>
            <a:r>
              <a:rPr lang="ru-RU" sz="1400" b="1"/>
              <a:t>Управления - АСИ</a:t>
            </a:r>
            <a:endParaRPr lang="en-US" sz="1400" b="1"/>
          </a:p>
        </p:txBody>
      </p:sp>
      <p:sp>
        <p:nvSpPr>
          <p:cNvPr id="350217" name="Text Box 1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31800" y="4541838"/>
            <a:ext cx="2530475" cy="82232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>
            <a:spAutoFit/>
          </a:bodyPr>
          <a:lstStyle/>
          <a:p>
            <a:pPr algn="ctr"/>
            <a:r>
              <a:rPr lang="ru-RU" sz="1400" b="1"/>
              <a:t>Ответственные исполнители, рабочие группы по разработке ДК</a:t>
            </a:r>
            <a:endParaRPr lang="en-US" sz="1400" b="1"/>
          </a:p>
        </p:txBody>
      </p:sp>
      <p:sp>
        <p:nvSpPr>
          <p:cNvPr id="350218" name="Text Box 1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33375" y="5681663"/>
            <a:ext cx="2759075" cy="6096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>
            <a:spAutoFit/>
          </a:bodyPr>
          <a:lstStyle/>
          <a:p>
            <a:pPr algn="ctr"/>
            <a:r>
              <a:rPr lang="ru-RU" sz="1400" b="1"/>
              <a:t>Деловые ассоциации,</a:t>
            </a:r>
          </a:p>
          <a:p>
            <a:pPr algn="ctr"/>
            <a:r>
              <a:rPr lang="ru-RU" sz="1400" b="1"/>
              <a:t>общественность</a:t>
            </a:r>
            <a:endParaRPr lang="en-US" sz="1400" b="1"/>
          </a:p>
        </p:txBody>
      </p:sp>
      <p:sp>
        <p:nvSpPr>
          <p:cNvPr id="350219" name="Text Box 27"/>
          <p:cNvSpPr txBox="1">
            <a:spLocks noChangeArrowheads="1"/>
          </p:cNvSpPr>
          <p:nvPr/>
        </p:nvSpPr>
        <p:spPr bwMode="auto">
          <a:xfrm>
            <a:off x="3541713" y="2354263"/>
            <a:ext cx="5084762" cy="9652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71450" indent="-171450">
              <a:buClr>
                <a:schemeClr val="tx2"/>
              </a:buClr>
              <a:buFontTx/>
              <a:buChar char="•"/>
            </a:pPr>
            <a:r>
              <a:rPr lang="ru-RU" sz="1600"/>
              <a:t>Отчет о статусе реализации, Отчет о статусе внедрения ДК, ежеквартально или раз в 2 мес.</a:t>
            </a:r>
          </a:p>
          <a:p>
            <a:pPr marL="171450" indent="-171450">
              <a:buClr>
                <a:schemeClr val="tx2"/>
              </a:buClr>
              <a:buFontTx/>
              <a:buChar char="•"/>
            </a:pPr>
            <a:endParaRPr lang="ru-RU" sz="1600"/>
          </a:p>
        </p:txBody>
      </p:sp>
      <p:sp>
        <p:nvSpPr>
          <p:cNvPr id="350220" name="Text Box 27"/>
          <p:cNvSpPr txBox="1">
            <a:spLocks noChangeArrowheads="1"/>
          </p:cNvSpPr>
          <p:nvPr/>
        </p:nvSpPr>
        <p:spPr bwMode="auto">
          <a:xfrm>
            <a:off x="3541713" y="3440113"/>
            <a:ext cx="4441825" cy="9652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71450" indent="-171450">
              <a:buClr>
                <a:schemeClr val="tx2"/>
              </a:buClr>
              <a:buFontTx/>
              <a:buChar char="•"/>
            </a:pPr>
            <a:r>
              <a:rPr lang="ru-RU" sz="1600"/>
              <a:t>Отчет о статусе внедрения, ежемесячно + по необходимости</a:t>
            </a:r>
          </a:p>
        </p:txBody>
      </p:sp>
      <p:sp>
        <p:nvSpPr>
          <p:cNvPr id="350221" name="Text Box 27"/>
          <p:cNvSpPr txBox="1">
            <a:spLocks noChangeArrowheads="1"/>
          </p:cNvSpPr>
          <p:nvPr/>
        </p:nvSpPr>
        <p:spPr bwMode="auto">
          <a:xfrm>
            <a:off x="3541713" y="4402138"/>
            <a:ext cx="4441825" cy="9652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71450" indent="-171450">
              <a:buClr>
                <a:schemeClr val="tx2"/>
              </a:buClr>
              <a:buFontTx/>
              <a:buChar char="•"/>
            </a:pPr>
            <a:r>
              <a:rPr lang="ru-RU" sz="1600"/>
              <a:t>Отчет о статусе внедрения. ежемесячно + по необходимости</a:t>
            </a:r>
          </a:p>
        </p:txBody>
      </p:sp>
      <p:sp>
        <p:nvSpPr>
          <p:cNvPr id="350222" name="Text Box 2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73463" y="5573713"/>
            <a:ext cx="4410075" cy="965200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71450" indent="-171450">
              <a:buClr>
                <a:schemeClr val="tx2"/>
              </a:buClr>
              <a:buFontTx/>
              <a:buChar char="•"/>
            </a:pPr>
            <a:r>
              <a:rPr lang="ru-RU" sz="1600"/>
              <a:t>Отчет о статусе реализации, ежеквартально + по необходимости</a:t>
            </a:r>
          </a:p>
        </p:txBody>
      </p:sp>
      <p:pic>
        <p:nvPicPr>
          <p:cNvPr id="350223" name="Picture 5" descr="1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3"/>
          <a:srcRect l="16481" t="14648" r="27583"/>
          <a:stretch>
            <a:fillRect/>
          </a:stretch>
        </p:blipFill>
        <p:spPr bwMode="auto">
          <a:xfrm>
            <a:off x="8251825" y="4551363"/>
            <a:ext cx="1241425" cy="736600"/>
          </a:xfrm>
          <a:prstGeom prst="rect">
            <a:avLst/>
          </a:prstGeom>
          <a:noFill/>
          <a:ln w="9525">
            <a:solidFill>
              <a:srgbClr val="3D6E81"/>
            </a:solidFill>
            <a:miter lim="800000"/>
            <a:headEnd/>
            <a:tailEnd/>
          </a:ln>
        </p:spPr>
      </p:pic>
      <p:pic>
        <p:nvPicPr>
          <p:cNvPr id="350224" name="Picture 53"/>
          <p:cNvPicPr>
            <a:picLocks noChangeAspect="1" noChangeArrowheads="1"/>
          </p:cNvPicPr>
          <p:nvPr/>
        </p:nvPicPr>
        <p:blipFill>
          <a:blip r:embed="rId24"/>
          <a:srcRect b="48854"/>
          <a:stretch>
            <a:fillRect/>
          </a:stretch>
        </p:blipFill>
        <p:spPr bwMode="auto">
          <a:xfrm>
            <a:off x="8251825" y="1181100"/>
            <a:ext cx="1258888" cy="873125"/>
          </a:xfrm>
          <a:prstGeom prst="rect">
            <a:avLst/>
          </a:prstGeom>
          <a:noFill/>
          <a:ln w="3175" algn="ctr">
            <a:solidFill>
              <a:srgbClr val="3D6E81"/>
            </a:solidFill>
            <a:miter lim="800000"/>
            <a:headEnd type="none" w="lg" len="lg"/>
            <a:tailEnd type="none" w="lg" len="lg"/>
          </a:ln>
        </p:spPr>
      </p:pic>
      <p:pic>
        <p:nvPicPr>
          <p:cNvPr id="350225" name="Picture 4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8775700" y="3530600"/>
            <a:ext cx="741363" cy="730250"/>
          </a:xfrm>
          <a:prstGeom prst="rect">
            <a:avLst/>
          </a:prstGeom>
          <a:noFill/>
          <a:ln w="9525">
            <a:solidFill>
              <a:srgbClr val="3D6E81"/>
            </a:solidFill>
            <a:miter lim="800000"/>
            <a:headEnd/>
            <a:tailEnd/>
          </a:ln>
        </p:spPr>
      </p:pic>
      <p:pic>
        <p:nvPicPr>
          <p:cNvPr id="350226" name="Picture 5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8728075" y="5664200"/>
            <a:ext cx="731838" cy="949325"/>
          </a:xfrm>
          <a:prstGeom prst="rect">
            <a:avLst/>
          </a:prstGeom>
          <a:noFill/>
          <a:ln w="3175">
            <a:solidFill>
              <a:srgbClr val="3D6E81"/>
            </a:solidFill>
            <a:miter lim="800000"/>
            <a:headEnd/>
            <a:tailEnd/>
          </a:ln>
        </p:spPr>
      </p:pic>
      <p:pic>
        <p:nvPicPr>
          <p:cNvPr id="350227" name="Picture 6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7902575" y="5651500"/>
            <a:ext cx="750888" cy="965200"/>
          </a:xfrm>
          <a:prstGeom prst="rect">
            <a:avLst/>
          </a:prstGeom>
          <a:noFill/>
          <a:ln w="3175">
            <a:solidFill>
              <a:srgbClr val="3D6E81"/>
            </a:solidFill>
            <a:miter lim="800000"/>
            <a:headEnd/>
            <a:tailEnd/>
          </a:ln>
        </p:spPr>
      </p:pic>
      <p:pic>
        <p:nvPicPr>
          <p:cNvPr id="350228" name="Picture 2"/>
          <p:cNvPicPr>
            <a:picLocks noChangeAspect="1" noChangeArrowheads="1"/>
          </p:cNvPicPr>
          <p:nvPr/>
        </p:nvPicPr>
        <p:blipFill>
          <a:blip r:embed="rId28"/>
          <a:srcRect r="34995"/>
          <a:stretch>
            <a:fillRect/>
          </a:stretch>
        </p:blipFill>
        <p:spPr bwMode="auto">
          <a:xfrm>
            <a:off x="8688388" y="2398713"/>
            <a:ext cx="809625" cy="862012"/>
          </a:xfrm>
          <a:prstGeom prst="rect">
            <a:avLst/>
          </a:prstGeom>
          <a:solidFill>
            <a:schemeClr val="bg1"/>
          </a:solidFill>
          <a:ln w="3175">
            <a:solidFill>
              <a:srgbClr val="3D6E81"/>
            </a:solidFill>
            <a:miter lim="800000"/>
            <a:headEnd/>
            <a:tailEnd/>
          </a:ln>
        </p:spPr>
      </p:pic>
      <p:sp>
        <p:nvSpPr>
          <p:cNvPr id="350229" name="Rectangle 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1488" y="161925"/>
            <a:ext cx="8964612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44439" rIns="0" bIns="44439" anchor="b"/>
          <a:lstStyle/>
          <a:p>
            <a:pPr defTabSz="889000" eaLnBrk="0" hangingPunct="0"/>
            <a:r>
              <a:rPr lang="ru-RU" sz="2400">
                <a:solidFill>
                  <a:srgbClr val="000000"/>
                </a:solidFill>
              </a:rPr>
              <a:t>Предполагаемая пирамида управления реализацией дорожных карт и отчетность на разных уровнях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7F10F0A2-35FD-470C-A232-DC1B1997B1A1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10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  <p:cxnSp>
        <p:nvCxnSpPr>
          <p:cNvPr id="350231" name="Shape 199"/>
          <p:cNvCxnSpPr>
            <a:cxnSpLocks noChangeShapeType="1"/>
            <a:stCxn id="350218" idx="1"/>
            <a:endCxn id="350216" idx="1"/>
          </p:cNvCxnSpPr>
          <p:nvPr>
            <p:custDataLst>
              <p:tags r:id="rId13"/>
            </p:custDataLst>
          </p:nvPr>
        </p:nvCxnSpPr>
        <p:spPr bwMode="auto">
          <a:xfrm rot="10800000" flipH="1">
            <a:off x="333375" y="3863975"/>
            <a:ext cx="519113" cy="2122488"/>
          </a:xfrm>
          <a:prstGeom prst="bentConnector3">
            <a:avLst>
              <a:gd name="adj1" fmla="val -44037"/>
            </a:avLst>
          </a:prstGeom>
          <a:noFill/>
          <a:ln w="9525" algn="ctr">
            <a:solidFill>
              <a:srgbClr val="4D4D4D"/>
            </a:solidFill>
            <a:round/>
            <a:headEnd type="none" w="lg" len="lg"/>
            <a:tailEnd type="stealth" w="lg" len="lg"/>
          </a:ln>
        </p:spPr>
      </p:cxnSp>
      <p:cxnSp>
        <p:nvCxnSpPr>
          <p:cNvPr id="350232" name="Shape 199"/>
          <p:cNvCxnSpPr>
            <a:cxnSpLocks noChangeShapeType="1"/>
            <a:stCxn id="350217" idx="1"/>
            <a:endCxn id="350215" idx="1"/>
          </p:cNvCxnSpPr>
          <p:nvPr>
            <p:custDataLst>
              <p:tags r:id="rId14"/>
            </p:custDataLst>
          </p:nvPr>
        </p:nvCxnSpPr>
        <p:spPr bwMode="auto">
          <a:xfrm rot="10800000" flipH="1">
            <a:off x="431800" y="2762250"/>
            <a:ext cx="444500" cy="2190750"/>
          </a:xfrm>
          <a:prstGeom prst="bentConnector3">
            <a:avLst>
              <a:gd name="adj1" fmla="val -51431"/>
            </a:avLst>
          </a:prstGeom>
          <a:noFill/>
          <a:ln w="9525" algn="ctr">
            <a:solidFill>
              <a:srgbClr val="4D4D4D"/>
            </a:solidFill>
            <a:round/>
            <a:headEnd type="none" w="lg" len="lg"/>
            <a:tailEnd type="stealth" w="lg" len="lg"/>
          </a:ln>
        </p:spPr>
      </p:cxnSp>
      <p:cxnSp>
        <p:nvCxnSpPr>
          <p:cNvPr id="350233" name="Shape 199"/>
          <p:cNvCxnSpPr>
            <a:cxnSpLocks noChangeShapeType="1"/>
            <a:stCxn id="350216" idx="3"/>
            <a:endCxn id="350214" idx="3"/>
          </p:cNvCxnSpPr>
          <p:nvPr>
            <p:custDataLst>
              <p:tags r:id="rId15"/>
            </p:custDataLst>
          </p:nvPr>
        </p:nvCxnSpPr>
        <p:spPr bwMode="auto">
          <a:xfrm flipV="1">
            <a:off x="2517775" y="1577975"/>
            <a:ext cx="603250" cy="2286000"/>
          </a:xfrm>
          <a:prstGeom prst="bentConnector3">
            <a:avLst>
              <a:gd name="adj1" fmla="val 137630"/>
            </a:avLst>
          </a:prstGeom>
          <a:noFill/>
          <a:ln w="9525" algn="ctr">
            <a:solidFill>
              <a:srgbClr val="4D4D4D"/>
            </a:solidFill>
            <a:round/>
            <a:headEnd type="none" w="lg" len="lg"/>
            <a:tailEnd type="stealth" w="lg" len="lg"/>
          </a:ln>
        </p:spPr>
      </p:cxnSp>
      <p:cxnSp>
        <p:nvCxnSpPr>
          <p:cNvPr id="350234" name="Shape 199"/>
          <p:cNvCxnSpPr>
            <a:cxnSpLocks noChangeShapeType="1"/>
            <a:stCxn id="350215" idx="3"/>
            <a:endCxn id="350214" idx="3"/>
          </p:cNvCxnSpPr>
          <p:nvPr>
            <p:custDataLst>
              <p:tags r:id="rId16"/>
            </p:custDataLst>
          </p:nvPr>
        </p:nvCxnSpPr>
        <p:spPr bwMode="auto">
          <a:xfrm flipV="1">
            <a:off x="2544763" y="1577975"/>
            <a:ext cx="576262" cy="1184275"/>
          </a:xfrm>
          <a:prstGeom prst="bentConnector3">
            <a:avLst>
              <a:gd name="adj1" fmla="val 139394"/>
            </a:avLst>
          </a:prstGeom>
          <a:noFill/>
          <a:ln w="9525" algn="ctr">
            <a:solidFill>
              <a:srgbClr val="4D4D4D"/>
            </a:solidFill>
            <a:round/>
            <a:headEnd type="none" w="lg" len="lg"/>
            <a:tailEnd type="stealth" w="lg" len="lg"/>
          </a:ln>
        </p:spPr>
      </p:cxnSp>
      <p:sp>
        <p:nvSpPr>
          <p:cNvPr id="350235" name="Line 23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V="1">
            <a:off x="3598863" y="4402138"/>
            <a:ext cx="5899150" cy="127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350236" name="Line 23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 flipV="1">
            <a:off x="3614738" y="3414713"/>
            <a:ext cx="5845175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350237" name="Line 23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 flipV="1">
            <a:off x="3646488" y="2224088"/>
            <a:ext cx="5789612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23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2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69" name="think-cell Slide" r:id="rId25" imgW="360" imgH="360" progId="">
                  <p:embed/>
                </p:oleObj>
              </mc:Choice>
              <mc:Fallback>
                <p:oleObj name="think-cell Slide" r:id="rId25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3043" name="Title 1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ru-RU" smtClean="0"/>
              <a:t>Пример: контрольные точки в карте – финальные результаты</a:t>
            </a:r>
            <a:br>
              <a:rPr lang="ru-RU" smtClean="0"/>
            </a:br>
            <a:r>
              <a:rPr lang="ru-RU" sz="1800" b="1" smtClean="0">
                <a:solidFill>
                  <a:schemeClr val="tx2"/>
                </a:solidFill>
              </a:rPr>
              <a:t>Повышение доступности энергетической инфраструктуры</a:t>
            </a:r>
          </a:p>
        </p:txBody>
      </p:sp>
      <p:sp>
        <p:nvSpPr>
          <p:cNvPr id="343044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296863" y="1198563"/>
            <a:ext cx="2112962" cy="51403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/>
          <a:lstStyle/>
          <a:p>
            <a:pPr>
              <a:buClr>
                <a:srgbClr val="177B57"/>
              </a:buClr>
            </a:pPr>
            <a:r>
              <a:rPr lang="ru-RU" sz="1200" b="1">
                <a:solidFill>
                  <a:srgbClr val="000000"/>
                </a:solidFill>
              </a:rPr>
              <a:t>Ключевые идеи</a:t>
            </a: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  <a:p>
            <a:pPr>
              <a:buClr>
                <a:srgbClr val="177B57"/>
              </a:buClr>
            </a:pPr>
            <a:r>
              <a:rPr lang="ru-RU" sz="1200" b="1">
                <a:solidFill>
                  <a:srgbClr val="000000"/>
                </a:solidFill>
              </a:rPr>
              <a:t>Введение уведомительного порядка согласования</a:t>
            </a: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  <a:p>
            <a:pPr>
              <a:buClr>
                <a:srgbClr val="177B57"/>
              </a:buClr>
            </a:pPr>
            <a:r>
              <a:rPr lang="ru-RU" sz="1200" b="1">
                <a:solidFill>
                  <a:srgbClr val="000000"/>
                </a:solidFill>
              </a:rPr>
              <a:t>Сокращение нормативных сроков подключения</a:t>
            </a: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  <a:p>
            <a:pPr>
              <a:buClr>
                <a:srgbClr val="177B57"/>
              </a:buClr>
            </a:pPr>
            <a:r>
              <a:rPr lang="ru-RU" sz="1200" b="1">
                <a:solidFill>
                  <a:srgbClr val="000000"/>
                </a:solidFill>
              </a:rPr>
              <a:t>Снижение размера </a:t>
            </a:r>
          </a:p>
          <a:p>
            <a:pPr>
              <a:buClr>
                <a:srgbClr val="177B57"/>
              </a:buClr>
            </a:pPr>
            <a:r>
              <a:rPr lang="ru-RU" sz="1200" b="1">
                <a:solidFill>
                  <a:srgbClr val="000000"/>
                </a:solidFill>
              </a:rPr>
              <a:t>единовременного платежа за подключение</a:t>
            </a: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  <a:p>
            <a:pPr>
              <a:buClr>
                <a:srgbClr val="177B57"/>
              </a:buClr>
            </a:pPr>
            <a:r>
              <a:rPr lang="ru-RU" sz="1200" b="1">
                <a:solidFill>
                  <a:srgbClr val="000000"/>
                </a:solidFill>
              </a:rPr>
              <a:t>Внедрение стандартов раскрытия информации</a:t>
            </a: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  <a:p>
            <a:pPr>
              <a:buClr>
                <a:srgbClr val="177B57"/>
              </a:buClr>
            </a:pPr>
            <a:r>
              <a:rPr lang="ru-RU" sz="1200" b="1">
                <a:solidFill>
                  <a:srgbClr val="000000"/>
                </a:solidFill>
              </a:rPr>
              <a:t>Повышение клиентоориентирован-ности сетевых организаций</a:t>
            </a:r>
          </a:p>
          <a:p>
            <a:pPr>
              <a:buClr>
                <a:srgbClr val="177B57"/>
              </a:buClr>
            </a:pPr>
            <a:endParaRPr lang="ru-RU" sz="1200" b="1">
              <a:solidFill>
                <a:srgbClr val="000000"/>
              </a:solidFill>
            </a:endParaRPr>
          </a:p>
        </p:txBody>
      </p:sp>
      <p:cxnSp>
        <p:nvCxnSpPr>
          <p:cNvPr id="7" name="Straight Arrow Connector 6"/>
          <p:cNvCxnSpPr/>
          <p:nvPr>
            <p:custDataLst>
              <p:tags r:id="rId5"/>
            </p:custDataLst>
          </p:nvPr>
        </p:nvCxnSpPr>
        <p:spPr>
          <a:xfrm>
            <a:off x="296863" y="1198563"/>
            <a:ext cx="9186862" cy="0"/>
          </a:xfrm>
          <a:prstGeom prst="straightConnector1">
            <a:avLst/>
          </a:prstGeom>
          <a:ln>
            <a:solidFill>
              <a:schemeClr val="bg2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3046" name="Text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20988" y="1260475"/>
            <a:ext cx="617537" cy="2206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tIns="18000" bIns="18000">
            <a:spAutoFit/>
          </a:bodyPr>
          <a:lstStyle/>
          <a:p>
            <a:pPr algn="ctr"/>
            <a:r>
              <a:rPr lang="ru-RU" sz="1200" i="1">
                <a:solidFill>
                  <a:srgbClr val="000000"/>
                </a:solidFill>
              </a:rPr>
              <a:t>2012</a:t>
            </a:r>
          </a:p>
        </p:txBody>
      </p:sp>
      <p:sp>
        <p:nvSpPr>
          <p:cNvPr id="343047" name="Text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16438" y="1247775"/>
            <a:ext cx="619125" cy="2206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tIns="18000" bIns="18000">
            <a:spAutoFit/>
          </a:bodyPr>
          <a:lstStyle/>
          <a:p>
            <a:pPr algn="ctr"/>
            <a:r>
              <a:rPr lang="ru-RU" sz="1200" i="1">
                <a:solidFill>
                  <a:srgbClr val="000000"/>
                </a:solidFill>
              </a:rPr>
              <a:t>2013</a:t>
            </a:r>
          </a:p>
        </p:txBody>
      </p:sp>
      <p:sp>
        <p:nvSpPr>
          <p:cNvPr id="343048" name="Text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56338" y="1247775"/>
            <a:ext cx="617537" cy="2206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tIns="18000" bIns="18000">
            <a:spAutoFit/>
          </a:bodyPr>
          <a:lstStyle/>
          <a:p>
            <a:pPr algn="ctr"/>
            <a:r>
              <a:rPr lang="ru-RU" sz="1200" i="1">
                <a:solidFill>
                  <a:srgbClr val="000000"/>
                </a:solidFill>
              </a:rPr>
              <a:t>2014</a:t>
            </a:r>
          </a:p>
        </p:txBody>
      </p:sp>
      <p:sp>
        <p:nvSpPr>
          <p:cNvPr id="343049" name="Text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37525" y="1247775"/>
            <a:ext cx="617538" cy="2206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tIns="18000" bIns="18000">
            <a:spAutoFit/>
          </a:bodyPr>
          <a:lstStyle/>
          <a:p>
            <a:pPr algn="ctr"/>
            <a:r>
              <a:rPr lang="ru-RU" sz="1200" i="1">
                <a:solidFill>
                  <a:srgbClr val="000000"/>
                </a:solidFill>
              </a:rPr>
              <a:t>2015</a:t>
            </a:r>
          </a:p>
        </p:txBody>
      </p:sp>
      <p:sp>
        <p:nvSpPr>
          <p:cNvPr id="343050" name="Rectangle 3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349625" y="1447800"/>
            <a:ext cx="64976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1.1 Внедрен уведомительный</a:t>
            </a:r>
          </a:p>
          <a:p>
            <a:r>
              <a:rPr lang="ru-RU" sz="1400" b="1"/>
              <a:t>порядок согласования Ростехнадзором</a:t>
            </a:r>
          </a:p>
        </p:txBody>
      </p:sp>
      <p:sp>
        <p:nvSpPr>
          <p:cNvPr id="343051" name="Diamond 2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41675" y="1544638"/>
            <a:ext cx="107950" cy="180975"/>
          </a:xfrm>
          <a:prstGeom prst="diamond">
            <a:avLst/>
          </a:prstGeom>
          <a:solidFill>
            <a:srgbClr val="C41300"/>
          </a:solidFill>
          <a:ln w="9525" algn="ctr">
            <a:solidFill>
              <a:srgbClr val="C41300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cxnSp>
        <p:nvCxnSpPr>
          <p:cNvPr id="343052" name="Straight Connector 36"/>
          <p:cNvCxnSpPr>
            <a:cxnSpLocks noChangeShapeType="1"/>
          </p:cNvCxnSpPr>
          <p:nvPr/>
        </p:nvCxnSpPr>
        <p:spPr bwMode="auto">
          <a:xfrm>
            <a:off x="1766888" y="2484438"/>
            <a:ext cx="0" cy="344487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343053" name="Straight Connector 38"/>
          <p:cNvCxnSpPr>
            <a:cxnSpLocks noChangeShapeType="1"/>
          </p:cNvCxnSpPr>
          <p:nvPr/>
        </p:nvCxnSpPr>
        <p:spPr bwMode="auto">
          <a:xfrm>
            <a:off x="1766888" y="3040063"/>
            <a:ext cx="0" cy="346075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343054" name="Straight Connector 40"/>
          <p:cNvCxnSpPr>
            <a:cxnSpLocks noChangeShapeType="1"/>
          </p:cNvCxnSpPr>
          <p:nvPr/>
        </p:nvCxnSpPr>
        <p:spPr bwMode="auto">
          <a:xfrm>
            <a:off x="1766888" y="3571875"/>
            <a:ext cx="0" cy="344488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343055" name="Straight Connector 42"/>
          <p:cNvCxnSpPr>
            <a:cxnSpLocks noChangeShapeType="1"/>
          </p:cNvCxnSpPr>
          <p:nvPr/>
        </p:nvCxnSpPr>
        <p:spPr bwMode="auto">
          <a:xfrm>
            <a:off x="1766888" y="4176713"/>
            <a:ext cx="0" cy="346075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343056" name="Straight Connector 44"/>
          <p:cNvCxnSpPr>
            <a:cxnSpLocks noChangeShapeType="1"/>
          </p:cNvCxnSpPr>
          <p:nvPr/>
        </p:nvCxnSpPr>
        <p:spPr bwMode="auto">
          <a:xfrm>
            <a:off x="1766888" y="4522788"/>
            <a:ext cx="0" cy="346075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343057" name="Rectangle 6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340100" y="1885950"/>
            <a:ext cx="47974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1.12 Внедрен уведомительный</a:t>
            </a:r>
          </a:p>
          <a:p>
            <a:r>
              <a:rPr lang="ru-RU" sz="1400" b="1"/>
              <a:t>порядок оповещения сбытовых компаний</a:t>
            </a:r>
          </a:p>
        </p:txBody>
      </p:sp>
      <p:sp>
        <p:nvSpPr>
          <p:cNvPr id="343058" name="Diamond 6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232150" y="1966913"/>
            <a:ext cx="107950" cy="180975"/>
          </a:xfrm>
          <a:prstGeom prst="diamond">
            <a:avLst/>
          </a:prstGeom>
          <a:solidFill>
            <a:srgbClr val="C41300"/>
          </a:solidFill>
          <a:ln w="9525" algn="ctr">
            <a:solidFill>
              <a:srgbClr val="C41300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343059" name="Rectangle 6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339013" y="3167063"/>
            <a:ext cx="19208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3.3 2-й этап</a:t>
            </a:r>
          </a:p>
          <a:p>
            <a:r>
              <a:rPr lang="ru-RU" sz="1400"/>
              <a:t>Сокращена стоимость присоединения до 25% от ВВП на чел.</a:t>
            </a:r>
          </a:p>
        </p:txBody>
      </p:sp>
      <p:sp>
        <p:nvSpPr>
          <p:cNvPr id="343060" name="Diamond 7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256463" y="3267075"/>
            <a:ext cx="107950" cy="179388"/>
          </a:xfrm>
          <a:prstGeom prst="diamond">
            <a:avLst/>
          </a:prstGeom>
          <a:solidFill>
            <a:srgbClr val="C41300"/>
          </a:solidFill>
          <a:ln w="9525" algn="ctr">
            <a:solidFill>
              <a:srgbClr val="C41300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343061" name="Rectangle 8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794250" y="4718050"/>
            <a:ext cx="45021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2.5 Создан портал по получению / перераспределению мощности</a:t>
            </a:r>
          </a:p>
        </p:txBody>
      </p:sp>
      <p:sp>
        <p:nvSpPr>
          <p:cNvPr id="343062" name="Diamond 8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710113" y="4794250"/>
            <a:ext cx="107950" cy="180975"/>
          </a:xfrm>
          <a:prstGeom prst="diamond">
            <a:avLst/>
          </a:prstGeom>
          <a:solidFill>
            <a:srgbClr val="C41300"/>
          </a:solidFill>
          <a:ln w="9525" algn="ctr">
            <a:solidFill>
              <a:srgbClr val="C41300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343063" name="Rectangle 10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775575" y="5259388"/>
            <a:ext cx="207168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5.2 Методика оценки качества интегрирована в расчет выручки сетевых организаций</a:t>
            </a:r>
          </a:p>
        </p:txBody>
      </p:sp>
      <p:sp>
        <p:nvSpPr>
          <p:cNvPr id="343064" name="Diamond 102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693025" y="5348288"/>
            <a:ext cx="107950" cy="180975"/>
          </a:xfrm>
          <a:prstGeom prst="diamond">
            <a:avLst/>
          </a:prstGeom>
          <a:solidFill>
            <a:srgbClr val="C41300"/>
          </a:solidFill>
          <a:ln w="9525" algn="ctr">
            <a:solidFill>
              <a:srgbClr val="C41300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343065" name="Rectangle 73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770188" y="6445250"/>
            <a:ext cx="41036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Финальный результат</a:t>
            </a:r>
          </a:p>
        </p:txBody>
      </p:sp>
      <p:sp>
        <p:nvSpPr>
          <p:cNvPr id="343066" name="Diamond 74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668588" y="6469063"/>
            <a:ext cx="107950" cy="179387"/>
          </a:xfrm>
          <a:prstGeom prst="diamond">
            <a:avLst/>
          </a:prstGeom>
          <a:solidFill>
            <a:srgbClr val="C41300"/>
          </a:solidFill>
          <a:ln w="9525" algn="ctr">
            <a:solidFill>
              <a:srgbClr val="C41300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343067" name="Rectangle 112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883525" y="2316163"/>
            <a:ext cx="15509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Сокращен срок </a:t>
            </a:r>
          </a:p>
          <a:p>
            <a:r>
              <a:rPr lang="ru-RU" sz="1400"/>
              <a:t>подключения</a:t>
            </a:r>
          </a:p>
        </p:txBody>
      </p:sp>
      <p:sp>
        <p:nvSpPr>
          <p:cNvPr id="343068" name="Diamond 11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775575" y="2413000"/>
            <a:ext cx="107950" cy="180975"/>
          </a:xfrm>
          <a:prstGeom prst="diamond">
            <a:avLst/>
          </a:prstGeom>
          <a:solidFill>
            <a:srgbClr val="C41300"/>
          </a:solidFill>
          <a:ln w="9525" algn="ctr">
            <a:solidFill>
              <a:srgbClr val="C41300"/>
            </a:solidFill>
            <a:round/>
            <a:headEnd/>
            <a:tailEnd/>
          </a:ln>
        </p:spPr>
        <p:txBody>
          <a:bodyPr lIns="45720" rIns="45720" anchor="ctr"/>
          <a:lstStyle/>
          <a:p>
            <a:pPr algn="ctr" defTabSz="889000"/>
            <a:endParaRPr lang="ru-RU" sz="1400"/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72F69DDB-5CEB-4CE5-BBBB-78E1AF5B7D12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11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88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457200" y="2716213"/>
            <a:ext cx="6777038" cy="1966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</a:rPr>
              <a:t>Спасибо за внимание!</a:t>
            </a:r>
          </a:p>
          <a:p>
            <a:pPr algn="ctr">
              <a:defRPr/>
            </a:pPr>
            <a:endParaRPr lang="ru-RU" sz="2800" b="1" dirty="0">
              <a:solidFill>
                <a:srgbClr val="002060"/>
              </a:solidFill>
            </a:endParaRPr>
          </a:p>
          <a:p>
            <a:pPr algn="ctr">
              <a:defRPr/>
            </a:pPr>
            <a:endParaRPr lang="ru-RU" sz="2800" b="1" dirty="0">
              <a:solidFill>
                <a:srgbClr val="002060"/>
              </a:solidFill>
            </a:endParaRPr>
          </a:p>
          <a:p>
            <a:pPr algn="ctr">
              <a:defRPr/>
            </a:pP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30225" y="5619750"/>
            <a:ext cx="8691563" cy="377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dirty="0" smtClean="0">
                <a:solidFill>
                  <a:srgbClr val="4D4D4D"/>
                </a:solidFill>
              </a:rPr>
              <a:t>05</a:t>
            </a:r>
            <a:r>
              <a:rPr lang="ru-RU" sz="2000" dirty="0" smtClean="0">
                <a:solidFill>
                  <a:srgbClr val="4D4D4D"/>
                </a:solidFill>
              </a:rPr>
              <a:t> июня </a:t>
            </a:r>
            <a:r>
              <a:rPr lang="ru-RU" sz="2000" dirty="0">
                <a:solidFill>
                  <a:srgbClr val="4D4D4D"/>
                </a:solidFill>
              </a:rPr>
              <a:t>201</a:t>
            </a:r>
            <a:r>
              <a:rPr lang="en-US" sz="2000" dirty="0">
                <a:solidFill>
                  <a:srgbClr val="4D4D4D"/>
                </a:solidFill>
              </a:rPr>
              <a:t>2</a:t>
            </a:r>
            <a:r>
              <a:rPr lang="ru-RU" sz="2000" dirty="0">
                <a:solidFill>
                  <a:srgbClr val="4D4D4D"/>
                </a:solidFill>
              </a:rPr>
              <a:t> г. </a:t>
            </a: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328863" y="4271963"/>
            <a:ext cx="495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Дмитрий </a:t>
            </a:r>
            <a:r>
              <a:rPr lang="ru-RU" b="1" dirty="0" err="1" smtClean="0">
                <a:solidFill>
                  <a:srgbClr val="002060"/>
                </a:solidFill>
              </a:rPr>
              <a:t>Лучкин</a:t>
            </a:r>
            <a:r>
              <a:rPr lang="ru-RU" b="1" dirty="0" smtClean="0">
                <a:solidFill>
                  <a:srgbClr val="002060"/>
                </a:solidFill>
              </a:rPr>
              <a:t>,            </a:t>
            </a:r>
            <a:endParaRPr lang="ru-RU" b="1" dirty="0">
              <a:solidFill>
                <a:srgbClr val="002060"/>
              </a:solidFill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Агентство стратегических инициатив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/>
        </p:nvGraphicFramePr>
        <p:xfrm>
          <a:off x="988888" y="4162106"/>
          <a:ext cx="8453236" cy="2701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8" name="Rectangle 3"/>
          <p:cNvSpPr>
            <a:spLocks noChangeArrowheads="1"/>
          </p:cNvSpPr>
          <p:nvPr/>
        </p:nvSpPr>
        <p:spPr bwMode="gray">
          <a:xfrm>
            <a:off x="400050" y="4275138"/>
            <a:ext cx="6410325" cy="46196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Для этого мы использовали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gray">
          <a:xfrm>
            <a:off x="409575" y="1176338"/>
            <a:ext cx="9191625" cy="73818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Наша общая цель: улучшение позиции России в рейтинге 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Doing business (World Bank) – 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прыжок с 120 места* и попадание в ТОП20  </a:t>
            </a:r>
          </a:p>
        </p:txBody>
      </p:sp>
      <p:sp>
        <p:nvSpPr>
          <p:cNvPr id="34304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15938" y="163513"/>
            <a:ext cx="9345612" cy="831850"/>
          </a:xfrm>
        </p:spPr>
        <p:txBody>
          <a:bodyPr/>
          <a:lstStyle/>
          <a:p>
            <a:pPr eaLnBrk="1" hangingPunct="1"/>
            <a:r>
              <a:rPr lang="ru-RU" smtClean="0"/>
              <a:t>Первые результаты нового диалога </a:t>
            </a:r>
            <a:br>
              <a:rPr lang="ru-RU" smtClean="0"/>
            </a:br>
            <a:r>
              <a:rPr lang="ru-RU" smtClean="0"/>
              <a:t>между властью и бизнесом </a:t>
            </a:r>
          </a:p>
        </p:txBody>
      </p:sp>
      <p:sp>
        <p:nvSpPr>
          <p:cNvPr id="275461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84188" y="2049463"/>
            <a:ext cx="7261225" cy="21494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45719" rIns="0" bIns="45719" anchor="ctr"/>
          <a:lstStyle/>
          <a:p>
            <a:pPr eaLnBrk="0" hangingPunct="0">
              <a:buFont typeface="Arial" charset="0"/>
              <a:buChar char="•"/>
            </a:pPr>
            <a:r>
              <a:rPr lang="ru-RU" sz="2000"/>
              <a:t> Совместно с ведущими деловыми ассоциациями России мы выявили 22 направления, по которым нужен прорыв.</a:t>
            </a:r>
          </a:p>
          <a:p>
            <a:pPr eaLnBrk="0" hangingPunct="0">
              <a:buFont typeface="Arial" charset="0"/>
              <a:buChar char="•"/>
            </a:pPr>
            <a:endParaRPr lang="ru-RU" sz="2000"/>
          </a:p>
          <a:p>
            <a:pPr eaLnBrk="0" hangingPunct="0">
              <a:buFont typeface="Arial" charset="0"/>
              <a:buChar char="•"/>
            </a:pPr>
            <a:r>
              <a:rPr lang="ru-RU" sz="2000"/>
              <a:t> Взаимодействие бизнеса и представителей профильных ведомств позволило зафиксировать план конкретных шагов в виде 4-х дорожных карт. </a:t>
            </a:r>
          </a:p>
        </p:txBody>
      </p:sp>
      <p:sp>
        <p:nvSpPr>
          <p:cNvPr id="343046" name="BCG_FootNote_Box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1963" y="6632575"/>
            <a:ext cx="9139237" cy="207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ct val="90000"/>
              </a:lnSpc>
            </a:pPr>
            <a:r>
              <a:rPr lang="ru-RU" sz="800">
                <a:solidFill>
                  <a:srgbClr val="000000"/>
                </a:solidFill>
              </a:rPr>
              <a:t>* Рейтинг представлен на начало года (2012), показатели приводятся также на начало года. Источник: </a:t>
            </a:r>
            <a:r>
              <a:rPr lang="en-US" sz="800">
                <a:solidFill>
                  <a:srgbClr val="000000"/>
                </a:solidFill>
              </a:rPr>
              <a:t>World Bank</a:t>
            </a:r>
            <a:r>
              <a:rPr lang="ru-RU" sz="800">
                <a:solidFill>
                  <a:srgbClr val="000000"/>
                </a:solidFill>
              </a:rPr>
              <a:t>, анализ </a:t>
            </a:r>
            <a:r>
              <a:rPr lang="en-US" sz="800">
                <a:solidFill>
                  <a:srgbClr val="000000"/>
                </a:solidFill>
              </a:rPr>
              <a:t>BCG</a:t>
            </a:r>
            <a:endParaRPr lang="ru-RU" sz="800">
              <a:solidFill>
                <a:srgbClr val="000000"/>
              </a:solidFill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B34D2578-BB74-4A6A-9F2C-0FD102F9002A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1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7942263" y="2990850"/>
            <a:ext cx="1000125" cy="692150"/>
          </a:xfrm>
          <a:prstGeom prst="rect">
            <a:avLst/>
          </a:prstGeom>
          <a:noFill/>
          <a:ln w="9525">
            <a:solidFill>
              <a:srgbClr val="4D4D4D"/>
            </a:solidFill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8004175" y="3211513"/>
            <a:ext cx="1000125" cy="692150"/>
          </a:xfrm>
          <a:prstGeom prst="rect">
            <a:avLst/>
          </a:prstGeom>
          <a:noFill/>
          <a:ln w="9525">
            <a:solidFill>
              <a:srgbClr val="4D4D4D"/>
            </a:solidFill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8081963" y="3440113"/>
            <a:ext cx="1000125" cy="692150"/>
          </a:xfrm>
          <a:prstGeom prst="rect">
            <a:avLst/>
          </a:prstGeom>
          <a:noFill/>
          <a:ln w="9525">
            <a:solidFill>
              <a:srgbClr val="4D4D4D"/>
            </a:solidFill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8159750" y="3624263"/>
            <a:ext cx="1000125" cy="692150"/>
          </a:xfrm>
          <a:prstGeom prst="rect">
            <a:avLst/>
          </a:prstGeom>
          <a:noFill/>
          <a:ln w="9525">
            <a:solidFill>
              <a:srgbClr val="4D4D4D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28" grpId="0" animBg="1"/>
      <p:bldP spid="12" grpId="0" animBg="1"/>
      <p:bldP spid="2754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"/>
          <p:cNvSpPr>
            <a:spLocks noChangeArrowheads="1"/>
          </p:cNvSpPr>
          <p:nvPr/>
        </p:nvSpPr>
        <p:spPr bwMode="gray">
          <a:xfrm>
            <a:off x="420688" y="3717925"/>
            <a:ext cx="8239125" cy="4619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>
              <a:defRPr/>
            </a:pPr>
            <a:r>
              <a:rPr lang="ru-RU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Краудсорсинг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генерация и отбор предложений</a:t>
            </a:r>
          </a:p>
        </p:txBody>
      </p:sp>
      <p:sp>
        <p:nvSpPr>
          <p:cNvPr id="344066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15938" y="163513"/>
            <a:ext cx="9345612" cy="831850"/>
          </a:xfrm>
        </p:spPr>
        <p:txBody>
          <a:bodyPr/>
          <a:lstStyle/>
          <a:p>
            <a:pPr eaLnBrk="1" hangingPunct="1"/>
            <a:r>
              <a:rPr lang="ru-RU" smtClean="0"/>
              <a:t>Мы привлекли бизнес-лидеров в рабочие группы по дорожным картам и использовали краудсорсинг</a:t>
            </a:r>
            <a:endParaRPr lang="ru-RU" smtClean="0">
              <a:solidFill>
                <a:srgbClr val="00B050"/>
              </a:solidFill>
            </a:endParaRPr>
          </a:p>
        </p:txBody>
      </p:sp>
      <p:sp>
        <p:nvSpPr>
          <p:cNvPr id="276483" name="Rectangle 1"/>
          <p:cNvSpPr>
            <a:spLocks noChangeArrowheads="1"/>
          </p:cNvSpPr>
          <p:nvPr/>
        </p:nvSpPr>
        <p:spPr bwMode="auto">
          <a:xfrm>
            <a:off x="409575" y="4232275"/>
            <a:ext cx="48768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>
                <a:cs typeface="Times New Roman" pitchFamily="18" charset="0"/>
              </a:rPr>
              <a:t>Для краудсорсинга используется сайт </a:t>
            </a:r>
            <a:r>
              <a:rPr lang="en-US" b="1" i="1">
                <a:cs typeface="Times New Roman" pitchFamily="18" charset="0"/>
                <a:hlinkClick r:id="rId9"/>
              </a:rPr>
              <a:t>www</a:t>
            </a:r>
            <a:r>
              <a:rPr lang="ru-RU" b="1" i="1">
                <a:cs typeface="Times New Roman" pitchFamily="18" charset="0"/>
                <a:hlinkClick r:id="rId9"/>
              </a:rPr>
              <a:t>.</a:t>
            </a:r>
            <a:r>
              <a:rPr lang="en-US" b="1" i="1">
                <a:cs typeface="Times New Roman" pitchFamily="18" charset="0"/>
                <a:hlinkClick r:id="rId9"/>
              </a:rPr>
              <a:t>asi</a:t>
            </a:r>
            <a:r>
              <a:rPr lang="ru-RU" b="1" i="1">
                <a:cs typeface="Times New Roman" pitchFamily="18" charset="0"/>
                <a:hlinkClick r:id="rId9"/>
              </a:rPr>
              <a:t>12.</a:t>
            </a:r>
            <a:r>
              <a:rPr lang="en-US" b="1" i="1">
                <a:cs typeface="Times New Roman" pitchFamily="18" charset="0"/>
                <a:hlinkClick r:id="rId9"/>
              </a:rPr>
              <a:t>ru</a:t>
            </a:r>
            <a:r>
              <a:rPr lang="ru-RU" b="1" i="1">
                <a:cs typeface="Times New Roman" pitchFamily="18" charset="0"/>
              </a:rPr>
              <a:t>. В феврале-апреле 2012 по  картам:</a:t>
            </a:r>
          </a:p>
          <a:p>
            <a:r>
              <a:rPr lang="ru-RU" sz="800">
                <a:cs typeface="Times New Roman" pitchFamily="18" charset="0"/>
              </a:rPr>
              <a:t>  </a:t>
            </a:r>
            <a:endParaRPr lang="ru-RU" sz="800"/>
          </a:p>
          <a:p>
            <a:pPr eaLnBrk="0" hangingPunct="0">
              <a:buFontTx/>
              <a:buChar char="•"/>
            </a:pPr>
            <a:r>
              <a:rPr lang="ru-RU">
                <a:cs typeface="Times New Roman" pitchFamily="18" charset="0"/>
              </a:rPr>
              <a:t> «Поддержка доступа на рынки зарубежных стран и поддержка экспорта»</a:t>
            </a:r>
            <a:r>
              <a:rPr lang="en-US">
                <a:cs typeface="Times New Roman" pitchFamily="18" charset="0"/>
              </a:rPr>
              <a:t> </a:t>
            </a:r>
            <a:endParaRPr lang="ru-RU"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endParaRPr lang="ru-RU"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>
                <a:cs typeface="Times New Roman" pitchFamily="18" charset="0"/>
              </a:rPr>
              <a:t> «Совершенствование таможенного администрирования»</a:t>
            </a:r>
            <a:r>
              <a:rPr lang="en-US">
                <a:cs typeface="Times New Roman" pitchFamily="18" charset="0"/>
              </a:rPr>
              <a:t> </a:t>
            </a:r>
            <a:endParaRPr lang="ru-RU"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endParaRPr lang="ru-RU" b="1" i="1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DE88C1A1-1741-4EFC-BEC3-5E31ABADCF47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2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  <p:sp>
        <p:nvSpPr>
          <p:cNvPr id="276485" name="Прямоугольник 8"/>
          <p:cNvSpPr>
            <a:spLocks noChangeArrowheads="1"/>
          </p:cNvSpPr>
          <p:nvPr/>
        </p:nvSpPr>
        <p:spPr bwMode="auto">
          <a:xfrm>
            <a:off x="5692775" y="5192713"/>
            <a:ext cx="38084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 i="1">
                <a:solidFill>
                  <a:srgbClr val="002060"/>
                </a:solidFill>
                <a:cs typeface="Times New Roman" pitchFamily="18" charset="0"/>
              </a:rPr>
              <a:t>1 130 предложений, 5 600 комментариев, 20 000 оценок</a:t>
            </a:r>
          </a:p>
        </p:txBody>
      </p:sp>
      <p:sp>
        <p:nvSpPr>
          <p:cNvPr id="276486" name="Прямоугольник 9"/>
          <p:cNvSpPr>
            <a:spLocks noChangeArrowheads="1"/>
          </p:cNvSpPr>
          <p:nvPr/>
        </p:nvSpPr>
        <p:spPr bwMode="auto">
          <a:xfrm>
            <a:off x="5672138" y="6026150"/>
            <a:ext cx="3902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 i="1">
                <a:solidFill>
                  <a:srgbClr val="002060"/>
                </a:solidFill>
                <a:cs typeface="Times New Roman" pitchFamily="18" charset="0"/>
              </a:rPr>
              <a:t>370 предложений, 1 700 комментариев, 5 700 оценок</a:t>
            </a:r>
            <a:endParaRPr lang="ru-RU"/>
          </a:p>
        </p:txBody>
      </p:sp>
      <p:sp>
        <p:nvSpPr>
          <p:cNvPr id="276487" name="Прямоугольник 10"/>
          <p:cNvSpPr>
            <a:spLocks noChangeArrowheads="1"/>
          </p:cNvSpPr>
          <p:nvPr/>
        </p:nvSpPr>
        <p:spPr bwMode="auto">
          <a:xfrm>
            <a:off x="5697538" y="4756150"/>
            <a:ext cx="38084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b="1" i="1">
                <a:solidFill>
                  <a:srgbClr val="009999"/>
                </a:solidFill>
                <a:cs typeface="Times New Roman" pitchFamily="18" charset="0"/>
              </a:rPr>
              <a:t>мы получили!</a:t>
            </a:r>
          </a:p>
        </p:txBody>
      </p:sp>
      <p:sp>
        <p:nvSpPr>
          <p:cNvPr id="276488" name="AutoShape 4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rot="5400000">
            <a:off x="5076825" y="5356226"/>
            <a:ext cx="593725" cy="266700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ru-RU" sz="1400" b="1">
              <a:solidFill>
                <a:srgbClr val="000000"/>
              </a:solidFill>
            </a:endParaRPr>
          </a:p>
        </p:txBody>
      </p:sp>
      <p:sp>
        <p:nvSpPr>
          <p:cNvPr id="276489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 rot="5400000">
            <a:off x="5092700" y="6180138"/>
            <a:ext cx="593725" cy="266700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endParaRPr lang="ru-RU" sz="1400" b="1">
              <a:solidFill>
                <a:srgbClr val="0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693863" y="2419350"/>
            <a:ext cx="3138487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Леонид </a:t>
            </a:r>
            <a:r>
              <a:rPr lang="en-US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 </a:t>
            </a:r>
            <a:r>
              <a:rPr lang="ru-RU" b="1" spc="15" dirty="0" err="1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Казинец</a:t>
            </a:r>
            <a:endParaRPr lang="ru-RU" b="1" spc="15" dirty="0">
              <a:solidFill>
                <a:srgbClr val="000000"/>
              </a:solidFill>
              <a:latin typeface="Calibri"/>
              <a:ea typeface="Cambria"/>
              <a:cs typeface="Times New Roman"/>
            </a:endParaRPr>
          </a:p>
          <a:p>
            <a:pPr>
              <a:spcAft>
                <a:spcPts val="0"/>
              </a:spcAft>
              <a:defRPr/>
            </a:pPr>
            <a:r>
              <a:rPr lang="ru-RU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 </a:t>
            </a:r>
            <a:endParaRPr lang="ru-RU" sz="2800" dirty="0">
              <a:latin typeface="Arial"/>
              <a:ea typeface="Cambria"/>
              <a:cs typeface="Times New Roman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67450" y="2405063"/>
            <a:ext cx="3611563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vi-VN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П</a:t>
            </a:r>
            <a:r>
              <a:rPr lang="ru-RU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е</a:t>
            </a:r>
            <a:r>
              <a:rPr lang="vi-VN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тр</a:t>
            </a:r>
            <a:r>
              <a:rPr lang="en-US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 </a:t>
            </a:r>
            <a:r>
              <a:rPr lang="vi-VN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Фрадков</a:t>
            </a:r>
            <a:endParaRPr lang="ru-RU" b="1" spc="15" dirty="0">
              <a:solidFill>
                <a:srgbClr val="000000"/>
              </a:solidFill>
              <a:latin typeface="Calibri"/>
              <a:ea typeface="Cambria"/>
              <a:cs typeface="Times New Roman"/>
            </a:endParaRPr>
          </a:p>
          <a:p>
            <a:pPr>
              <a:spcAft>
                <a:spcPts val="0"/>
              </a:spcAft>
              <a:defRPr/>
            </a:pPr>
            <a:r>
              <a:rPr lang="vi-VN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 </a:t>
            </a:r>
            <a:endParaRPr lang="ru-RU" sz="2800" dirty="0">
              <a:latin typeface="Arial"/>
              <a:ea typeface="Cambria"/>
              <a:cs typeface="Times New Roman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48338" y="1227138"/>
            <a:ext cx="3921125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>
              <a:spcAft>
                <a:spcPts val="0"/>
              </a:spcAft>
              <a:defRPr/>
            </a:pPr>
            <a:r>
              <a:rPr lang="ru-RU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Виталий Сурвилло</a:t>
            </a:r>
          </a:p>
          <a:p>
            <a:pPr marL="457200">
              <a:spcAft>
                <a:spcPts val="0"/>
              </a:spcAft>
              <a:defRPr/>
            </a:pPr>
            <a:r>
              <a:rPr lang="ru-RU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 </a:t>
            </a:r>
            <a:endParaRPr lang="ru-RU" sz="2800" dirty="0">
              <a:latin typeface="Arial"/>
              <a:ea typeface="Cambria"/>
              <a:cs typeface="Times New Roman"/>
            </a:endParaRPr>
          </a:p>
        </p:txBody>
      </p:sp>
      <p:sp>
        <p:nvSpPr>
          <p:cNvPr id="32" name="Rectangle 36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697038" y="1535113"/>
            <a:ext cx="3327400" cy="6159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algn="ctr" rotWithShape="0">
              <a:schemeClr val="accent2"/>
            </a:outerShdw>
          </a:effectLst>
        </p:spPr>
        <p:txBody>
          <a:bodyPr tIns="91440" bIns="9144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Arial"/>
              </a:rPr>
              <a:t>Повышение доступности энергетической инфраструктуры</a:t>
            </a:r>
          </a:p>
        </p:txBody>
      </p:sp>
      <p:sp>
        <p:nvSpPr>
          <p:cNvPr id="33" name="Rectangle 36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1693863" y="2724150"/>
            <a:ext cx="3325812" cy="6159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algn="ctr" rotWithShape="0">
              <a:schemeClr val="accent2"/>
            </a:outerShdw>
          </a:effectLst>
        </p:spPr>
        <p:txBody>
          <a:bodyPr tIns="91440" bIns="9144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Arial"/>
              </a:rPr>
              <a:t>Упрощение процедур получения разрешения на строительство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682750" y="1244600"/>
            <a:ext cx="3140075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Сергей </a:t>
            </a:r>
            <a:r>
              <a:rPr lang="en-US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 </a:t>
            </a:r>
            <a:r>
              <a:rPr lang="ru-RU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Мироносецкий</a:t>
            </a:r>
          </a:p>
          <a:p>
            <a:pPr>
              <a:spcAft>
                <a:spcPts val="0"/>
              </a:spcAft>
              <a:defRPr/>
            </a:pPr>
            <a:r>
              <a:rPr lang="ru-RU" b="1" spc="15" dirty="0">
                <a:solidFill>
                  <a:srgbClr val="000000"/>
                </a:solidFill>
                <a:latin typeface="Calibri"/>
                <a:ea typeface="Cambria"/>
                <a:cs typeface="Times New Roman"/>
              </a:rPr>
              <a:t> </a:t>
            </a:r>
            <a:endParaRPr lang="ru-RU" sz="2800" dirty="0">
              <a:latin typeface="Arial"/>
              <a:ea typeface="Cambria"/>
              <a:cs typeface="Times New Roman"/>
            </a:endParaRPr>
          </a:p>
        </p:txBody>
      </p:sp>
      <p:sp>
        <p:nvSpPr>
          <p:cNvPr id="34" name="Rectangle 36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6238875" y="1525588"/>
            <a:ext cx="3430588" cy="61436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algn="ctr" rotWithShape="0">
              <a:schemeClr val="accent2"/>
            </a:outerShdw>
          </a:effectLst>
        </p:spPr>
        <p:txBody>
          <a:bodyPr tIns="91440" bIns="9144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Arial"/>
              </a:rPr>
              <a:t>Совершенствование таможенного администрирования</a:t>
            </a:r>
          </a:p>
        </p:txBody>
      </p:sp>
      <p:sp>
        <p:nvSpPr>
          <p:cNvPr id="35" name="Rectangle 36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6232525" y="2733675"/>
            <a:ext cx="3436938" cy="6159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algn="ctr" rotWithShape="0">
              <a:schemeClr val="accent2"/>
            </a:outerShdw>
          </a:effectLst>
        </p:spPr>
        <p:txBody>
          <a:bodyPr tIns="91440" bIns="91440" anchor="b">
            <a:spAutoFit/>
          </a:bodyPr>
          <a:lstStyle/>
          <a:p>
            <a:pPr marL="342900" lvl="1" indent="-228600">
              <a:buClr>
                <a:srgbClr val="177B57"/>
              </a:buClr>
              <a:buSzPct val="100000"/>
              <a:defRPr/>
            </a:pPr>
            <a:r>
              <a:rPr lang="ru-RU" sz="1400" b="1" dirty="0">
                <a:solidFill>
                  <a:srgbClr val="002060"/>
                </a:solidFill>
              </a:rPr>
              <a:t>Поддержка доступа на зарубежные</a:t>
            </a:r>
          </a:p>
          <a:p>
            <a:pPr marL="342900" lvl="1" indent="-228600">
              <a:buClr>
                <a:srgbClr val="177B57"/>
              </a:buClr>
              <a:buSzPct val="100000"/>
              <a:defRPr/>
            </a:pPr>
            <a:r>
              <a:rPr lang="ru-RU" sz="1400" b="1" dirty="0">
                <a:solidFill>
                  <a:srgbClr val="002060"/>
                </a:solidFill>
              </a:rPr>
              <a:t>рынки и поддержка экспорта</a:t>
            </a:r>
            <a:endParaRPr lang="ru-RU" sz="1400" b="1" dirty="0">
              <a:solidFill>
                <a:srgbClr val="002060"/>
              </a:solidFill>
              <a:cs typeface="Tahoma" pitchFamily="34" charset="0"/>
            </a:endParaRPr>
          </a:p>
        </p:txBody>
      </p:sp>
      <p:pic>
        <p:nvPicPr>
          <p:cNvPr id="344082" name="Рисунок 38" descr="строй1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0875" y="2409825"/>
            <a:ext cx="10191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4083" name="Рисунок 39" descr="энергетика1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60388" y="1231900"/>
            <a:ext cx="1120775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4084" name="Рисунок 40" descr="таможня3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64150" y="1223963"/>
            <a:ext cx="9302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4085" name="Рисунок 41" descr="экспорт1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64150" y="2446338"/>
            <a:ext cx="93027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7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76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6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6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6483" grpId="0"/>
      <p:bldP spid="276485" grpId="0"/>
      <p:bldP spid="276486" grpId="0"/>
      <p:bldP spid="276487" grpId="0"/>
      <p:bldP spid="276488" grpId="0" animBg="1"/>
      <p:bldP spid="276489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6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33" name="think-cell Slide" r:id="rId43" imgW="0" imgH="0" progId="">
                  <p:embed/>
                </p:oleObj>
              </mc:Choice>
              <mc:Fallback>
                <p:oleObj name="think-cell Slide" r:id="rId43" imgW="0" imgH="0" progId="">
                  <p:embed/>
                  <p:pic>
                    <p:nvPicPr>
                      <p:cNvPr id="0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2627" name="Rectangle 10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61925"/>
            <a:ext cx="8993188" cy="831850"/>
          </a:xfrm>
        </p:spPr>
        <p:txBody>
          <a:bodyPr tIns="45713" bIns="45713"/>
          <a:lstStyle/>
          <a:p>
            <a:pPr eaLnBrk="1" hangingPunct="1"/>
            <a:r>
              <a:rPr lang="ru-RU" smtClean="0">
                <a:solidFill>
                  <a:srgbClr val="000000"/>
                </a:solidFill>
              </a:rPr>
              <a:t>Логика создания дорожной карты – определение текущего положения, выбор целевого положения, описание пути </a:t>
            </a:r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282628" name="Rectangle 5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08238" y="2082800"/>
            <a:ext cx="4635500" cy="3824288"/>
          </a:xfrm>
          <a:prstGeom prst="rect">
            <a:avLst/>
          </a:prstGeom>
          <a:solidFill>
            <a:srgbClr val="EEF6E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grpSp>
        <p:nvGrpSpPr>
          <p:cNvPr id="282629" name="Group 3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4075113" y="4371975"/>
            <a:ext cx="223837" cy="606425"/>
            <a:chOff x="2672" y="3723"/>
            <a:chExt cx="212" cy="408"/>
          </a:xfrm>
        </p:grpSpPr>
        <p:sp>
          <p:nvSpPr>
            <p:cNvPr id="282664" name="Rectangle 4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2672" y="3976"/>
              <a:ext cx="212" cy="70"/>
            </a:xfrm>
            <a:prstGeom prst="rect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miter lim="800000"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ru-RU" b="1">
                <a:solidFill>
                  <a:srgbClr val="000000"/>
                </a:solidFill>
              </a:endParaRPr>
            </a:p>
          </p:txBody>
        </p:sp>
        <p:sp>
          <p:nvSpPr>
            <p:cNvPr id="282665" name="Rectangle 5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2672" y="3892"/>
              <a:ext cx="212" cy="70"/>
            </a:xfrm>
            <a:prstGeom prst="rect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miter lim="800000"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ru-RU" b="1">
                <a:solidFill>
                  <a:srgbClr val="000000"/>
                </a:solidFill>
              </a:endParaRPr>
            </a:p>
          </p:txBody>
        </p:sp>
        <p:sp>
          <p:nvSpPr>
            <p:cNvPr id="282666" name="Rectangle 6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2672" y="3807"/>
              <a:ext cx="212" cy="70"/>
            </a:xfrm>
            <a:prstGeom prst="rect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miter lim="800000"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ru-RU" b="1">
                <a:solidFill>
                  <a:srgbClr val="000000"/>
                </a:solidFill>
              </a:endParaRPr>
            </a:p>
          </p:txBody>
        </p:sp>
        <p:sp>
          <p:nvSpPr>
            <p:cNvPr id="282667" name="Rectangle 7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2672" y="3723"/>
              <a:ext cx="212" cy="70"/>
            </a:xfrm>
            <a:prstGeom prst="rect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miter lim="800000"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ru-RU" b="1">
                <a:solidFill>
                  <a:srgbClr val="000000"/>
                </a:solidFill>
              </a:endParaRPr>
            </a:p>
          </p:txBody>
        </p:sp>
        <p:sp>
          <p:nvSpPr>
            <p:cNvPr id="282668" name="Rectangle 8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2672" y="4061"/>
              <a:ext cx="212" cy="70"/>
            </a:xfrm>
            <a:prstGeom prst="rect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miter lim="800000"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ru-RU" b="1">
                <a:solidFill>
                  <a:srgbClr val="000000"/>
                </a:solidFill>
              </a:endParaRPr>
            </a:p>
          </p:txBody>
        </p:sp>
      </p:grpSp>
      <p:sp>
        <p:nvSpPr>
          <p:cNvPr id="282630" name="Line 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344863" y="2630488"/>
            <a:ext cx="2806700" cy="2435225"/>
          </a:xfrm>
          <a:prstGeom prst="line">
            <a:avLst/>
          </a:prstGeom>
          <a:noFill/>
          <a:ln w="38100">
            <a:solidFill>
              <a:srgbClr val="3D6E81"/>
            </a:solidFill>
            <a:round/>
            <a:headEnd type="none" w="lg" len="lg"/>
            <a:tailEnd type="stealth" w="med" len="med"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282631" name="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36825" y="1962150"/>
            <a:ext cx="4506913" cy="3533775"/>
          </a:xfrm>
          <a:prstGeom prst="rect">
            <a:avLst/>
          </a:prstGeom>
          <a:noFill/>
          <a:ln w="3175" algn="ctr">
            <a:noFill/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32" name="Oval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32525" y="2273300"/>
            <a:ext cx="333375" cy="338138"/>
          </a:xfrm>
          <a:prstGeom prst="ellipse">
            <a:avLst/>
          </a:prstGeom>
          <a:solidFill>
            <a:srgbClr val="3D6E81"/>
          </a:solidFill>
          <a:ln w="28575" algn="ctr">
            <a:solidFill>
              <a:srgbClr val="3D6E81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pPr algn="ctr"/>
            <a:r>
              <a:rPr lang="ru-RU" b="1">
                <a:solidFill>
                  <a:srgbClr val="FFFFFF"/>
                </a:solidFill>
              </a:rPr>
              <a:t>В</a:t>
            </a:r>
            <a:endParaRPr lang="en-GB" b="1">
              <a:solidFill>
                <a:srgbClr val="FFFFFF"/>
              </a:solidFill>
            </a:endParaRPr>
          </a:p>
        </p:txBody>
      </p:sp>
      <p:sp>
        <p:nvSpPr>
          <p:cNvPr id="282633" name="Oval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74975" y="4924425"/>
            <a:ext cx="334963" cy="338138"/>
          </a:xfrm>
          <a:prstGeom prst="ellipse">
            <a:avLst/>
          </a:prstGeom>
          <a:solidFill>
            <a:srgbClr val="3D6E81"/>
          </a:solidFill>
          <a:ln w="28575" algn="ctr">
            <a:solidFill>
              <a:srgbClr val="3D6E81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pPr algn="ctr"/>
            <a:r>
              <a:rPr lang="en-GB" b="1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282634" name="Text Box 1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770188" y="5562600"/>
            <a:ext cx="730250" cy="344488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tIns="91440" bIns="91440">
            <a:spAutoFit/>
          </a:bodyPr>
          <a:lstStyle/>
          <a:p>
            <a:r>
              <a:rPr lang="ru-RU" sz="1200" b="1">
                <a:solidFill>
                  <a:srgbClr val="000000"/>
                </a:solidFill>
              </a:rPr>
              <a:t>сегодня</a:t>
            </a:r>
          </a:p>
        </p:txBody>
      </p:sp>
      <p:sp>
        <p:nvSpPr>
          <p:cNvPr id="282635" name="Oval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40463" y="4640263"/>
            <a:ext cx="334962" cy="338137"/>
          </a:xfrm>
          <a:prstGeom prst="ellipse">
            <a:avLst/>
          </a:prstGeom>
          <a:solidFill>
            <a:srgbClr val="B2B2B2"/>
          </a:solidFill>
          <a:ln w="9525" algn="ctr">
            <a:solidFill>
              <a:srgbClr val="B2B2B2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pPr algn="ctr"/>
            <a:r>
              <a:rPr lang="en-US" b="1">
                <a:solidFill>
                  <a:srgbClr val="FFFFFF"/>
                </a:solidFill>
              </a:rPr>
              <a:t>B</a:t>
            </a:r>
            <a:r>
              <a:rPr lang="ru-RU" b="1" baseline="-25000">
                <a:solidFill>
                  <a:srgbClr val="FFFFFF"/>
                </a:solidFill>
              </a:rPr>
              <a:t>0</a:t>
            </a:r>
            <a:endParaRPr lang="en-GB" b="1" baseline="-25000">
              <a:solidFill>
                <a:srgbClr val="FFFFFF"/>
              </a:solidFill>
            </a:endParaRPr>
          </a:p>
        </p:txBody>
      </p:sp>
      <p:sp>
        <p:nvSpPr>
          <p:cNvPr id="282636" name="Line 1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3343275" y="4768850"/>
            <a:ext cx="2797175" cy="273050"/>
          </a:xfrm>
          <a:prstGeom prst="line">
            <a:avLst/>
          </a:prstGeom>
          <a:noFill/>
          <a:ln w="38100">
            <a:solidFill>
              <a:srgbClr val="B2B2B2"/>
            </a:solidFill>
            <a:prstDash val="sysDot"/>
            <a:round/>
            <a:headEnd type="none" w="lg" len="lg"/>
            <a:tailEnd type="stealth" w="med" len="med"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282637" name="Rectangl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151563" y="4289425"/>
            <a:ext cx="493712" cy="134938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folHlink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38" name="Rectangle 1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51563" y="4105275"/>
            <a:ext cx="493712" cy="134938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folHlink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39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151563" y="3921125"/>
            <a:ext cx="493712" cy="134938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folHlink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40" name="Rectangle 2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151563" y="3267075"/>
            <a:ext cx="493712" cy="136525"/>
          </a:xfrm>
          <a:prstGeom prst="rect">
            <a:avLst/>
          </a:prstGeom>
          <a:solidFill>
            <a:srgbClr val="ACC6D0"/>
          </a:solidFill>
          <a:ln w="9525" algn="ctr">
            <a:solidFill>
              <a:srgbClr val="ACC6D0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41" name="Rectangle 2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151563" y="3082925"/>
            <a:ext cx="493712" cy="134938"/>
          </a:xfrm>
          <a:prstGeom prst="rect">
            <a:avLst/>
          </a:prstGeom>
          <a:solidFill>
            <a:srgbClr val="ACC6D0"/>
          </a:solidFill>
          <a:ln w="9525" algn="ctr">
            <a:solidFill>
              <a:srgbClr val="ACC6D0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42" name="Rectangle 2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151563" y="2900363"/>
            <a:ext cx="493712" cy="134937"/>
          </a:xfrm>
          <a:prstGeom prst="rect">
            <a:avLst/>
          </a:prstGeom>
          <a:solidFill>
            <a:srgbClr val="ACC6D0"/>
          </a:solidFill>
          <a:ln w="9525" algn="ctr">
            <a:solidFill>
              <a:srgbClr val="ACC6D0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43" name="AutoShape 2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146800" y="2654300"/>
            <a:ext cx="493713" cy="195263"/>
          </a:xfrm>
          <a:prstGeom prst="upArrow">
            <a:avLst>
              <a:gd name="adj1" fmla="val 100000"/>
              <a:gd name="adj2" fmla="val 62597"/>
            </a:avLst>
          </a:prstGeom>
          <a:solidFill>
            <a:srgbClr val="ACC6D0"/>
          </a:solidFill>
          <a:ln w="9525" algn="ctr">
            <a:solidFill>
              <a:srgbClr val="ACC6D0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44" name="Oval 2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235700" y="3575050"/>
            <a:ext cx="334963" cy="338138"/>
          </a:xfrm>
          <a:prstGeom prst="ellipse">
            <a:avLst/>
          </a:prstGeom>
          <a:solidFill>
            <a:srgbClr val="B2B2B2"/>
          </a:solidFill>
          <a:ln w="9525" algn="ctr">
            <a:solidFill>
              <a:srgbClr val="B2B2B2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pPr algn="ctr"/>
            <a:r>
              <a:rPr lang="en-US" b="1">
                <a:solidFill>
                  <a:srgbClr val="FFFFFF"/>
                </a:solidFill>
              </a:rPr>
              <a:t>B</a:t>
            </a:r>
            <a:r>
              <a:rPr lang="en-US" b="1" baseline="-25000">
                <a:solidFill>
                  <a:srgbClr val="FFFFFF"/>
                </a:solidFill>
              </a:rPr>
              <a:t>1</a:t>
            </a:r>
            <a:endParaRPr lang="en-GB" b="1" baseline="-25000">
              <a:solidFill>
                <a:srgbClr val="FFFFFF"/>
              </a:solidFill>
            </a:endParaRPr>
          </a:p>
        </p:txBody>
      </p:sp>
      <p:sp>
        <p:nvSpPr>
          <p:cNvPr id="282645" name="Line 29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 flipV="1">
            <a:off x="3343275" y="3862388"/>
            <a:ext cx="2751138" cy="1201737"/>
          </a:xfrm>
          <a:prstGeom prst="line">
            <a:avLst/>
          </a:prstGeom>
          <a:noFill/>
          <a:ln w="38100">
            <a:solidFill>
              <a:srgbClr val="B2B2B2"/>
            </a:solidFill>
            <a:prstDash val="sysDot"/>
            <a:round/>
            <a:headEnd type="none" w="lg" len="lg"/>
            <a:tailEnd type="stealth" w="med" len="med"/>
          </a:ln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82646" name="Text Box 31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 rot="-2392126">
            <a:off x="3340100" y="3479800"/>
            <a:ext cx="2138363" cy="373063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tIns="91440" bIns="91440"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Желаемый путь развития</a:t>
            </a:r>
          </a:p>
        </p:txBody>
      </p:sp>
      <p:sp>
        <p:nvSpPr>
          <p:cNvPr id="282647" name="Rectangle 32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151563" y="4484688"/>
            <a:ext cx="493712" cy="134937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folHlink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48" name="Rectangle 33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151563" y="3440113"/>
            <a:ext cx="493712" cy="134937"/>
          </a:xfrm>
          <a:prstGeom prst="rect">
            <a:avLst/>
          </a:prstGeom>
          <a:solidFill>
            <a:srgbClr val="ACC6D0"/>
          </a:solidFill>
          <a:ln w="9525" algn="ctr">
            <a:solidFill>
              <a:srgbClr val="ACC6D0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49" name="Text Box 34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043363" y="5562600"/>
            <a:ext cx="482600" cy="344488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tIns="91440" bIns="9144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</a:rPr>
              <a:t>201</a:t>
            </a:r>
            <a:r>
              <a:rPr lang="ru-RU" sz="1200" b="1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82650" name="Text Box 37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989638" y="5562600"/>
            <a:ext cx="841375" cy="344488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wrap="non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00000"/>
                </a:solidFill>
              </a:rPr>
              <a:t>2015-2020</a:t>
            </a:r>
          </a:p>
        </p:txBody>
      </p:sp>
      <p:sp>
        <p:nvSpPr>
          <p:cNvPr id="282651" name="Line 38"/>
          <p:cNvSpPr>
            <a:spLocks noChangeShapeType="1"/>
          </p:cNvSpPr>
          <p:nvPr>
            <p:custDataLst>
              <p:tags r:id="rId27"/>
            </p:custDataLst>
          </p:nvPr>
        </p:nvSpPr>
        <p:spPr bwMode="auto">
          <a:xfrm>
            <a:off x="2536825" y="5473700"/>
            <a:ext cx="4506913" cy="0"/>
          </a:xfrm>
          <a:prstGeom prst="line">
            <a:avLst/>
          </a:prstGeom>
          <a:noFill/>
          <a:ln w="38100">
            <a:solidFill>
              <a:srgbClr val="4D4D4D"/>
            </a:solidFill>
            <a:round/>
            <a:headEnd/>
            <a:tailEnd type="stealth" w="lg" len="lg"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282652" name="AutoShape 39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4143375" y="5345113"/>
            <a:ext cx="266700" cy="269875"/>
          </a:xfrm>
          <a:prstGeom prst="diamond">
            <a:avLst/>
          </a:prstGeom>
          <a:solidFill>
            <a:srgbClr val="C41300"/>
          </a:solidFill>
          <a:ln w="9525" algn="ctr">
            <a:solidFill>
              <a:srgbClr val="C41300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53" name="AutoShape 40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6256338" y="5345113"/>
            <a:ext cx="266700" cy="269875"/>
          </a:xfrm>
          <a:prstGeom prst="diamond">
            <a:avLst/>
          </a:prstGeom>
          <a:solidFill>
            <a:srgbClr val="C41300"/>
          </a:solidFill>
          <a:ln w="9525" algn="ctr">
            <a:solidFill>
              <a:srgbClr val="C41300"/>
            </a:solidFill>
            <a:miter lim="800000"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2654" name="Oval 42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4027488" y="4167188"/>
            <a:ext cx="334962" cy="338137"/>
          </a:xfrm>
          <a:prstGeom prst="ellipse">
            <a:avLst/>
          </a:prstGeom>
          <a:solidFill>
            <a:srgbClr val="3D6E81"/>
          </a:solidFill>
          <a:ln w="28575" algn="ctr">
            <a:solidFill>
              <a:srgbClr val="3D6E81"/>
            </a:solidFill>
            <a:round/>
            <a:headEnd type="none" w="lg" len="lg"/>
            <a:tailEnd type="none" w="lg" len="lg"/>
          </a:ln>
        </p:spPr>
        <p:txBody>
          <a:bodyPr wrap="none" tIns="91440" bIns="91440" anchor="ctr"/>
          <a:lstStyle/>
          <a:p>
            <a:pPr algn="ctr"/>
            <a:r>
              <a:rPr lang="ru-RU" b="1">
                <a:solidFill>
                  <a:srgbClr val="FFFFFF"/>
                </a:solidFill>
              </a:rPr>
              <a:t>С</a:t>
            </a:r>
            <a:endParaRPr lang="en-GB" b="1">
              <a:solidFill>
                <a:srgbClr val="FFFFFF"/>
              </a:solidFill>
            </a:endParaRPr>
          </a:p>
        </p:txBody>
      </p:sp>
      <p:sp>
        <p:nvSpPr>
          <p:cNvPr id="282655" name="AutoShape 44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7519988" y="1530350"/>
            <a:ext cx="1709737" cy="1736725"/>
          </a:xfrm>
          <a:prstGeom prst="wedgeRectCallout">
            <a:avLst>
              <a:gd name="adj1" fmla="val -98792"/>
              <a:gd name="adj2" fmla="val -6444"/>
            </a:avLst>
          </a:prstGeom>
          <a:solidFill>
            <a:srgbClr val="ACC6D0"/>
          </a:solidFill>
          <a:ln w="9525" algn="ctr">
            <a:solidFill>
              <a:srgbClr val="ACC6D0"/>
            </a:solidFill>
            <a:miter lim="800000"/>
            <a:headEnd type="none" w="lg" len="lg"/>
            <a:tailEnd type="none" w="lg" len="lg"/>
          </a:ln>
        </p:spPr>
        <p:txBody>
          <a:bodyPr tIns="91440" bIns="91440" anchor="ctr"/>
          <a:lstStyle/>
          <a:p>
            <a:r>
              <a:rPr lang="ru-RU" sz="1400" b="1"/>
              <a:t>Какие целевые показатели действительно амбициозны? </a:t>
            </a:r>
          </a:p>
          <a:p>
            <a:endParaRPr lang="ru-RU" sz="1400" b="1"/>
          </a:p>
          <a:p>
            <a:r>
              <a:rPr lang="ru-RU" sz="1400" b="1"/>
              <a:t>Мировые лучшие практики</a:t>
            </a:r>
          </a:p>
        </p:txBody>
      </p:sp>
      <p:sp>
        <p:nvSpPr>
          <p:cNvPr id="282656" name="AutoShape 46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669925" y="3700463"/>
            <a:ext cx="1706563" cy="1093787"/>
          </a:xfrm>
          <a:prstGeom prst="wedgeRectCallout">
            <a:avLst>
              <a:gd name="adj1" fmla="val 86255"/>
              <a:gd name="adj2" fmla="val 61968"/>
            </a:avLst>
          </a:prstGeom>
          <a:solidFill>
            <a:srgbClr val="ACC6D0"/>
          </a:solidFill>
          <a:ln w="9525" algn="ctr">
            <a:solidFill>
              <a:srgbClr val="ACC6D0"/>
            </a:solidFill>
            <a:miter lim="800000"/>
            <a:headEnd type="none" w="lg" len="lg"/>
            <a:tailEnd type="none" w="lg" len="lg"/>
          </a:ln>
        </p:spPr>
        <p:txBody>
          <a:bodyPr tIns="91440" bIns="91440" anchor="ctr"/>
          <a:lstStyle/>
          <a:p>
            <a:r>
              <a:rPr lang="ru-RU" sz="1400" b="1"/>
              <a:t>В чем конкретно сейчас проблема (показатели)?</a:t>
            </a:r>
          </a:p>
        </p:txBody>
      </p:sp>
      <p:sp>
        <p:nvSpPr>
          <p:cNvPr id="282657" name="Oval 54"/>
          <p:cNvSpPr>
            <a:spLocks noChangeArrowheads="1"/>
          </p:cNvSpPr>
          <p:nvPr>
            <p:custDataLst>
              <p:tags r:id="rId33"/>
            </p:custDataLst>
          </p:nvPr>
        </p:nvSpPr>
        <p:spPr bwMode="gray">
          <a:xfrm>
            <a:off x="598488" y="3695700"/>
            <a:ext cx="209550" cy="211138"/>
          </a:xfrm>
          <a:prstGeom prst="ellipse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82658" name="Oval 54"/>
          <p:cNvSpPr>
            <a:spLocks noChangeArrowheads="1"/>
          </p:cNvSpPr>
          <p:nvPr/>
        </p:nvSpPr>
        <p:spPr bwMode="gray">
          <a:xfrm>
            <a:off x="7415213" y="1482725"/>
            <a:ext cx="209550" cy="211138"/>
          </a:xfrm>
          <a:prstGeom prst="ellipse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82659" name="AutoShape 50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2149475" y="2346325"/>
            <a:ext cx="1652588" cy="1206500"/>
          </a:xfrm>
          <a:prstGeom prst="wedgeRectCallout">
            <a:avLst>
              <a:gd name="adj1" fmla="val 56861"/>
              <a:gd name="adj2" fmla="val 93296"/>
            </a:avLst>
          </a:prstGeom>
          <a:solidFill>
            <a:srgbClr val="ACC6D0"/>
          </a:solidFill>
          <a:ln w="9525" algn="ctr">
            <a:solidFill>
              <a:srgbClr val="ACC6D0"/>
            </a:solidFill>
            <a:miter lim="800000"/>
            <a:headEnd type="none" w="lg" len="lg"/>
            <a:tailEnd type="none" w="lg" len="lg"/>
          </a:ln>
        </p:spPr>
        <p:txBody>
          <a:bodyPr tIns="91440" bIns="91440" anchor="ctr"/>
          <a:lstStyle/>
          <a:p>
            <a:r>
              <a:rPr lang="ru-RU" sz="1400" b="1"/>
              <a:t>Каковы мероприятия для достижения целей?</a:t>
            </a:r>
          </a:p>
        </p:txBody>
      </p:sp>
      <p:sp>
        <p:nvSpPr>
          <p:cNvPr id="282660" name="Oval 54"/>
          <p:cNvSpPr>
            <a:spLocks noChangeArrowheads="1"/>
          </p:cNvSpPr>
          <p:nvPr>
            <p:custDataLst>
              <p:tags r:id="rId35"/>
            </p:custDataLst>
          </p:nvPr>
        </p:nvSpPr>
        <p:spPr bwMode="gray">
          <a:xfrm>
            <a:off x="2044700" y="2281238"/>
            <a:ext cx="209550" cy="211137"/>
          </a:xfrm>
          <a:prstGeom prst="ellipse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200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65" name="Curved Up Arrow 64"/>
          <p:cNvSpPr/>
          <p:nvPr/>
        </p:nvSpPr>
        <p:spPr bwMode="auto">
          <a:xfrm rot="19131452">
            <a:off x="3268663" y="3646488"/>
            <a:ext cx="4886325" cy="1887537"/>
          </a:xfrm>
          <a:prstGeom prst="curvedUpArrow">
            <a:avLst/>
          </a:prstGeom>
          <a:solidFill>
            <a:srgbClr val="C41300">
              <a:alpha val="25000"/>
            </a:srgbClr>
          </a:solidFill>
          <a:ln w="9525" cap="flat" cmpd="sng" algn="ctr">
            <a:solidFill>
              <a:srgbClr val="C41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>
              <a:defRPr/>
            </a:pP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70" name="Curved Up Arrow 69"/>
          <p:cNvSpPr/>
          <p:nvPr/>
        </p:nvSpPr>
        <p:spPr bwMode="auto">
          <a:xfrm rot="8319594">
            <a:off x="3267075" y="1924050"/>
            <a:ext cx="3081338" cy="1412875"/>
          </a:xfrm>
          <a:prstGeom prst="curvedUpArrow">
            <a:avLst>
              <a:gd name="adj1" fmla="val 25000"/>
              <a:gd name="adj2" fmla="val 62543"/>
              <a:gd name="adj3" fmla="val 25000"/>
            </a:avLst>
          </a:prstGeom>
          <a:solidFill>
            <a:srgbClr val="C41300">
              <a:alpha val="25000"/>
            </a:srgbClr>
          </a:solidFill>
          <a:ln w="9525" cap="flat" cmpd="sng" algn="ctr">
            <a:solidFill>
              <a:srgbClr val="C41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algn="ctr" defTabSz="889000">
              <a:defRPr/>
            </a:pP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2EE17398-6335-4D07-8020-1C1D879ECFB9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3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282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8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28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82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28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55" grpId="0" animBg="1"/>
      <p:bldP spid="282656" grpId="0" animBg="1"/>
      <p:bldP spid="282657" grpId="0" animBg="1"/>
      <p:bldP spid="282658" grpId="0" animBg="1"/>
      <p:bldP spid="282659" grpId="0" animBg="1"/>
      <p:bldP spid="282660" grpId="0" animBg="1"/>
      <p:bldP spid="65" grpId="0" animBg="1"/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7" name="think-cell Slide" r:id="rId98" imgW="360" imgH="360" progId="">
                  <p:embed/>
                </p:oleObj>
              </mc:Choice>
              <mc:Fallback>
                <p:oleObj name="think-cell Slide" r:id="rId98" imgW="360" imgH="360" progId="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3651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Принципы разработки: от разрозненных предложений к целостной дорожной </a:t>
            </a:r>
            <a:r>
              <a:rPr lang="ru-RU" dirty="0" smtClean="0"/>
              <a:t>карте – первые 4 дорожные карты</a:t>
            </a:r>
            <a:endParaRPr lang="ru-RU" dirty="0" smtClean="0"/>
          </a:p>
        </p:txBody>
      </p:sp>
      <p:sp>
        <p:nvSpPr>
          <p:cNvPr id="4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2551113" y="4391025"/>
            <a:ext cx="1635125" cy="116998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Определение проблемы и постановка целей</a:t>
            </a: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4265613" y="4410075"/>
            <a:ext cx="1749425" cy="6778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Формирование мероприятий</a:t>
            </a:r>
          </a:p>
        </p:txBody>
      </p:sp>
      <p:sp>
        <p:nvSpPr>
          <p:cNvPr id="10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6173788" y="4410075"/>
            <a:ext cx="1635125" cy="6778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Детализация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мероприятий</a:t>
            </a:r>
          </a:p>
        </p:txBody>
      </p:sp>
      <p:sp>
        <p:nvSpPr>
          <p:cNvPr id="12" name="Rectangle 9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7894638" y="4395788"/>
            <a:ext cx="1857375" cy="9239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Формирование  дорожной карты</a:t>
            </a:r>
          </a:p>
        </p:txBody>
      </p:sp>
      <p:sp>
        <p:nvSpPr>
          <p:cNvPr id="283656" name="AutoShape 4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 rot="5400000">
            <a:off x="4916488" y="3756025"/>
            <a:ext cx="2371725" cy="149225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3657" name="AutoShape 4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 rot="5400000">
            <a:off x="3090069" y="3769519"/>
            <a:ext cx="2373313" cy="149225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283658" name="AutoShape 4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 rot="5400000">
            <a:off x="6721475" y="3735388"/>
            <a:ext cx="2371725" cy="149225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grpSp>
        <p:nvGrpSpPr>
          <p:cNvPr id="283659" name="Group 107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4667250" y="2674938"/>
            <a:ext cx="1208088" cy="1568450"/>
            <a:chOff x="4260850" y="2100263"/>
            <a:chExt cx="1358900" cy="1765300"/>
          </a:xfrm>
        </p:grpSpPr>
        <p:sp>
          <p:nvSpPr>
            <p:cNvPr id="347158" name="Oval 2"/>
            <p:cNvSpPr>
              <a:spLocks noChangeArrowheads="1"/>
            </p:cNvSpPr>
            <p:nvPr>
              <p:custDataLst>
                <p:tags r:id="rId72"/>
              </p:custDataLst>
            </p:nvPr>
          </p:nvSpPr>
          <p:spPr bwMode="gray">
            <a:xfrm>
              <a:off x="5085832" y="2173519"/>
              <a:ext cx="144640" cy="144727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347159" name="Oval 3"/>
            <p:cNvSpPr>
              <a:spLocks noChangeArrowheads="1"/>
            </p:cNvSpPr>
            <p:nvPr>
              <p:custDataLst>
                <p:tags r:id="rId73"/>
              </p:custDataLst>
            </p:nvPr>
          </p:nvSpPr>
          <p:spPr bwMode="gray">
            <a:xfrm>
              <a:off x="5269758" y="2173519"/>
              <a:ext cx="141068" cy="144727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40</a:t>
              </a:r>
            </a:p>
          </p:txBody>
        </p:sp>
        <p:sp>
          <p:nvSpPr>
            <p:cNvPr id="347160" name="Oval 4"/>
            <p:cNvSpPr>
              <a:spLocks noChangeArrowheads="1"/>
            </p:cNvSpPr>
            <p:nvPr>
              <p:custDataLst>
                <p:tags r:id="rId74"/>
              </p:custDataLst>
            </p:nvPr>
          </p:nvSpPr>
          <p:spPr bwMode="gray">
            <a:xfrm>
              <a:off x="5453682" y="2173519"/>
              <a:ext cx="144640" cy="144727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347161" name="Oval 5"/>
            <p:cNvSpPr>
              <a:spLocks noChangeArrowheads="1"/>
            </p:cNvSpPr>
            <p:nvPr>
              <p:custDataLst>
                <p:tags r:id="rId75"/>
              </p:custDataLst>
            </p:nvPr>
          </p:nvSpPr>
          <p:spPr bwMode="gray">
            <a:xfrm>
              <a:off x="5085832" y="2364701"/>
              <a:ext cx="144640" cy="144725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 dirty="0">
                  <a:solidFill>
                    <a:srgbClr val="FFFFFF"/>
                  </a:solidFill>
                </a:rPr>
                <a:t>3</a:t>
              </a:r>
            </a:p>
          </p:txBody>
        </p:sp>
        <p:sp>
          <p:nvSpPr>
            <p:cNvPr id="347162" name="Oval 6"/>
            <p:cNvSpPr>
              <a:spLocks noChangeArrowheads="1"/>
            </p:cNvSpPr>
            <p:nvPr>
              <p:custDataLst>
                <p:tags r:id="rId76"/>
              </p:custDataLst>
            </p:nvPr>
          </p:nvSpPr>
          <p:spPr bwMode="gray">
            <a:xfrm>
              <a:off x="5269758" y="2364701"/>
              <a:ext cx="141068" cy="144725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5</a:t>
              </a:r>
            </a:p>
          </p:txBody>
        </p:sp>
        <p:sp>
          <p:nvSpPr>
            <p:cNvPr id="347163" name="Oval 7"/>
            <p:cNvSpPr>
              <a:spLocks noChangeArrowheads="1"/>
            </p:cNvSpPr>
            <p:nvPr>
              <p:custDataLst>
                <p:tags r:id="rId77"/>
              </p:custDataLst>
            </p:nvPr>
          </p:nvSpPr>
          <p:spPr bwMode="gray">
            <a:xfrm>
              <a:off x="5453682" y="2364701"/>
              <a:ext cx="144640" cy="144725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8</a:t>
              </a:r>
            </a:p>
          </p:txBody>
        </p:sp>
        <p:sp>
          <p:nvSpPr>
            <p:cNvPr id="77" name="Rectangle 76"/>
            <p:cNvSpPr/>
            <p:nvPr>
              <p:custDataLst>
                <p:tags r:id="rId78"/>
              </p:custDataLst>
            </p:nvPr>
          </p:nvSpPr>
          <p:spPr>
            <a:xfrm>
              <a:off x="4314420" y="2186027"/>
              <a:ext cx="716057" cy="328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 err="1">
                  <a:solidFill>
                    <a:srgbClr val="000000"/>
                  </a:solidFill>
                </a:rPr>
                <a:t>Меропри-ятие</a:t>
              </a:r>
              <a:r>
                <a:rPr lang="ru-RU" sz="1000" b="1" dirty="0">
                  <a:solidFill>
                    <a:srgbClr val="000000"/>
                  </a:solidFill>
                </a:rPr>
                <a:t> 1</a:t>
              </a:r>
            </a:p>
          </p:txBody>
        </p:sp>
        <p:sp>
          <p:nvSpPr>
            <p:cNvPr id="79" name="Rectangle 78"/>
            <p:cNvSpPr/>
            <p:nvPr>
              <p:custDataLst>
                <p:tags r:id="rId79"/>
              </p:custDataLst>
            </p:nvPr>
          </p:nvSpPr>
          <p:spPr>
            <a:xfrm>
              <a:off x="4260850" y="2100263"/>
              <a:ext cx="1358900" cy="527088"/>
            </a:xfrm>
            <a:prstGeom prst="rect">
              <a:avLst/>
            </a:prstGeom>
            <a:noFill/>
            <a:ln w="952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347166" name="Oval 2"/>
            <p:cNvSpPr>
              <a:spLocks noChangeArrowheads="1"/>
            </p:cNvSpPr>
            <p:nvPr>
              <p:custDataLst>
                <p:tags r:id="rId80"/>
              </p:custDataLst>
            </p:nvPr>
          </p:nvSpPr>
          <p:spPr bwMode="gray">
            <a:xfrm>
              <a:off x="5085832" y="2782798"/>
              <a:ext cx="144640" cy="144725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7</a:t>
              </a:r>
            </a:p>
          </p:txBody>
        </p:sp>
        <p:sp>
          <p:nvSpPr>
            <p:cNvPr id="347167" name="Oval 3"/>
            <p:cNvSpPr>
              <a:spLocks noChangeArrowheads="1"/>
            </p:cNvSpPr>
            <p:nvPr>
              <p:custDataLst>
                <p:tags r:id="rId81"/>
              </p:custDataLst>
            </p:nvPr>
          </p:nvSpPr>
          <p:spPr bwMode="gray">
            <a:xfrm>
              <a:off x="5269758" y="2782798"/>
              <a:ext cx="141068" cy="144725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8</a:t>
              </a:r>
            </a:p>
          </p:txBody>
        </p:sp>
        <p:sp>
          <p:nvSpPr>
            <p:cNvPr id="347168" name="Oval 4"/>
            <p:cNvSpPr>
              <a:spLocks noChangeArrowheads="1"/>
            </p:cNvSpPr>
            <p:nvPr>
              <p:custDataLst>
                <p:tags r:id="rId82"/>
              </p:custDataLst>
            </p:nvPr>
          </p:nvSpPr>
          <p:spPr bwMode="gray">
            <a:xfrm>
              <a:off x="5453682" y="2782798"/>
              <a:ext cx="144640" cy="144725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11</a:t>
              </a:r>
            </a:p>
          </p:txBody>
        </p:sp>
        <p:sp>
          <p:nvSpPr>
            <p:cNvPr id="347169" name="Oval 5"/>
            <p:cNvSpPr>
              <a:spLocks noChangeArrowheads="1"/>
            </p:cNvSpPr>
            <p:nvPr>
              <p:custDataLst>
                <p:tags r:id="rId83"/>
              </p:custDataLst>
            </p:nvPr>
          </p:nvSpPr>
          <p:spPr bwMode="gray">
            <a:xfrm>
              <a:off x="5085832" y="2977552"/>
              <a:ext cx="144640" cy="141153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14</a:t>
              </a:r>
            </a:p>
          </p:txBody>
        </p:sp>
        <p:sp>
          <p:nvSpPr>
            <p:cNvPr id="347170" name="Oval 6"/>
            <p:cNvSpPr>
              <a:spLocks noChangeArrowheads="1"/>
            </p:cNvSpPr>
            <p:nvPr>
              <p:custDataLst>
                <p:tags r:id="rId84"/>
              </p:custDataLst>
            </p:nvPr>
          </p:nvSpPr>
          <p:spPr bwMode="gray">
            <a:xfrm>
              <a:off x="5269758" y="2977552"/>
              <a:ext cx="141068" cy="141153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25</a:t>
              </a:r>
            </a:p>
          </p:txBody>
        </p:sp>
        <p:sp>
          <p:nvSpPr>
            <p:cNvPr id="347171" name="Oval 7"/>
            <p:cNvSpPr>
              <a:spLocks noChangeArrowheads="1"/>
            </p:cNvSpPr>
            <p:nvPr>
              <p:custDataLst>
                <p:tags r:id="rId85"/>
              </p:custDataLst>
            </p:nvPr>
          </p:nvSpPr>
          <p:spPr bwMode="gray">
            <a:xfrm>
              <a:off x="5453682" y="2977552"/>
              <a:ext cx="144640" cy="141153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36</a:t>
              </a:r>
            </a:p>
          </p:txBody>
        </p:sp>
        <p:sp>
          <p:nvSpPr>
            <p:cNvPr id="89" name="Rectangle 88"/>
            <p:cNvSpPr/>
            <p:nvPr>
              <p:custDataLst>
                <p:tags r:id="rId86"/>
              </p:custDataLst>
            </p:nvPr>
          </p:nvSpPr>
          <p:spPr>
            <a:xfrm>
              <a:off x="4314420" y="2795305"/>
              <a:ext cx="716057" cy="328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 err="1">
                  <a:solidFill>
                    <a:srgbClr val="000000"/>
                  </a:solidFill>
                </a:rPr>
                <a:t>Меропри-ятие</a:t>
              </a:r>
              <a:r>
                <a:rPr lang="ru-RU" sz="1000" b="1" dirty="0">
                  <a:solidFill>
                    <a:srgbClr val="000000"/>
                  </a:solidFill>
                </a:rPr>
                <a:t> 2</a:t>
              </a:r>
            </a:p>
          </p:txBody>
        </p:sp>
        <p:sp>
          <p:nvSpPr>
            <p:cNvPr id="90" name="Rectangle 89"/>
            <p:cNvSpPr/>
            <p:nvPr>
              <p:custDataLst>
                <p:tags r:id="rId87"/>
              </p:custDataLst>
            </p:nvPr>
          </p:nvSpPr>
          <p:spPr>
            <a:xfrm>
              <a:off x="4260850" y="2713115"/>
              <a:ext cx="1358900" cy="523516"/>
            </a:xfrm>
            <a:prstGeom prst="rect">
              <a:avLst/>
            </a:prstGeom>
            <a:noFill/>
            <a:ln w="952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dirty="0">
                <a:solidFill>
                  <a:srgbClr val="000000"/>
                </a:solidFill>
              </a:endParaRPr>
            </a:p>
          </p:txBody>
        </p:sp>
        <p:sp>
          <p:nvSpPr>
            <p:cNvPr id="347174" name="Oval 2"/>
            <p:cNvSpPr>
              <a:spLocks noChangeArrowheads="1"/>
            </p:cNvSpPr>
            <p:nvPr>
              <p:custDataLst>
                <p:tags r:id="rId88"/>
              </p:custDataLst>
            </p:nvPr>
          </p:nvSpPr>
          <p:spPr bwMode="gray">
            <a:xfrm>
              <a:off x="5085832" y="3415304"/>
              <a:ext cx="144640" cy="141152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21</a:t>
              </a:r>
            </a:p>
          </p:txBody>
        </p:sp>
        <p:sp>
          <p:nvSpPr>
            <p:cNvPr id="347175" name="Oval 3"/>
            <p:cNvSpPr>
              <a:spLocks noChangeArrowheads="1"/>
            </p:cNvSpPr>
            <p:nvPr>
              <p:custDataLst>
                <p:tags r:id="rId89"/>
              </p:custDataLst>
            </p:nvPr>
          </p:nvSpPr>
          <p:spPr bwMode="gray">
            <a:xfrm>
              <a:off x="5269758" y="3415304"/>
              <a:ext cx="141068" cy="141152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23</a:t>
              </a:r>
            </a:p>
          </p:txBody>
        </p:sp>
        <p:sp>
          <p:nvSpPr>
            <p:cNvPr id="347176" name="Oval 4"/>
            <p:cNvSpPr>
              <a:spLocks noChangeArrowheads="1"/>
            </p:cNvSpPr>
            <p:nvPr>
              <p:custDataLst>
                <p:tags r:id="rId90"/>
              </p:custDataLst>
            </p:nvPr>
          </p:nvSpPr>
          <p:spPr bwMode="gray">
            <a:xfrm>
              <a:off x="5453682" y="3415304"/>
              <a:ext cx="144640" cy="141152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35</a:t>
              </a:r>
            </a:p>
          </p:txBody>
        </p:sp>
        <p:sp>
          <p:nvSpPr>
            <p:cNvPr id="347177" name="Oval 5"/>
            <p:cNvSpPr>
              <a:spLocks noChangeArrowheads="1"/>
            </p:cNvSpPr>
            <p:nvPr>
              <p:custDataLst>
                <p:tags r:id="rId91"/>
              </p:custDataLst>
            </p:nvPr>
          </p:nvSpPr>
          <p:spPr bwMode="gray">
            <a:xfrm>
              <a:off x="5085832" y="3606485"/>
              <a:ext cx="144640" cy="144727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15</a:t>
              </a:r>
            </a:p>
          </p:txBody>
        </p:sp>
        <p:sp>
          <p:nvSpPr>
            <p:cNvPr id="347178" name="Oval 6"/>
            <p:cNvSpPr>
              <a:spLocks noChangeArrowheads="1"/>
            </p:cNvSpPr>
            <p:nvPr>
              <p:custDataLst>
                <p:tags r:id="rId92"/>
              </p:custDataLst>
            </p:nvPr>
          </p:nvSpPr>
          <p:spPr bwMode="gray">
            <a:xfrm>
              <a:off x="5269758" y="3606485"/>
              <a:ext cx="141068" cy="144727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17</a:t>
              </a:r>
            </a:p>
          </p:txBody>
        </p:sp>
        <p:sp>
          <p:nvSpPr>
            <p:cNvPr id="347179" name="Oval 7"/>
            <p:cNvSpPr>
              <a:spLocks noChangeArrowheads="1"/>
            </p:cNvSpPr>
            <p:nvPr>
              <p:custDataLst>
                <p:tags r:id="rId93"/>
              </p:custDataLst>
            </p:nvPr>
          </p:nvSpPr>
          <p:spPr bwMode="gray">
            <a:xfrm>
              <a:off x="5453682" y="3606485"/>
              <a:ext cx="144640" cy="144727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98" name="Rectangle 97"/>
            <p:cNvSpPr/>
            <p:nvPr>
              <p:custDataLst>
                <p:tags r:id="rId94"/>
              </p:custDataLst>
            </p:nvPr>
          </p:nvSpPr>
          <p:spPr>
            <a:xfrm>
              <a:off x="4314420" y="3424237"/>
              <a:ext cx="716057" cy="33054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 err="1">
                  <a:solidFill>
                    <a:srgbClr val="000000"/>
                  </a:solidFill>
                </a:rPr>
                <a:t>Меропри-ятие</a:t>
              </a:r>
              <a:r>
                <a:rPr lang="ru-RU" sz="1000" b="1" dirty="0">
                  <a:solidFill>
                    <a:srgbClr val="000000"/>
                  </a:solidFill>
                </a:rPr>
                <a:t> 3</a:t>
              </a:r>
            </a:p>
          </p:txBody>
        </p:sp>
        <p:sp>
          <p:nvSpPr>
            <p:cNvPr id="99" name="Rectangle 98"/>
            <p:cNvSpPr/>
            <p:nvPr>
              <p:custDataLst>
                <p:tags r:id="rId95"/>
              </p:custDataLst>
            </p:nvPr>
          </p:nvSpPr>
          <p:spPr>
            <a:xfrm>
              <a:off x="4260850" y="3342047"/>
              <a:ext cx="1358900" cy="523516"/>
            </a:xfrm>
            <a:prstGeom prst="rect">
              <a:avLst/>
            </a:prstGeom>
            <a:noFill/>
            <a:ln w="952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83660" name="Group 109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8140700" y="2716213"/>
            <a:ext cx="1611313" cy="1466850"/>
            <a:chOff x="7999413" y="2114550"/>
            <a:chExt cx="1817646" cy="1649413"/>
          </a:xfrm>
        </p:grpSpPr>
        <p:sp>
          <p:nvSpPr>
            <p:cNvPr id="163" name="Rectangle 162"/>
            <p:cNvSpPr/>
            <p:nvPr>
              <p:custDataLst>
                <p:tags r:id="rId65"/>
              </p:custDataLst>
            </p:nvPr>
          </p:nvSpPr>
          <p:spPr>
            <a:xfrm>
              <a:off x="8882270" y="2578671"/>
              <a:ext cx="934789" cy="739023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b="1" dirty="0">
                  <a:solidFill>
                    <a:srgbClr val="000000"/>
                  </a:solidFill>
                </a:rPr>
                <a:t>Дорожная карта</a:t>
              </a:r>
            </a:p>
          </p:txBody>
        </p:sp>
        <p:sp>
          <p:nvSpPr>
            <p:cNvPr id="122" name="Rectangle 121"/>
            <p:cNvSpPr/>
            <p:nvPr>
              <p:custDataLst>
                <p:tags r:id="rId66"/>
              </p:custDataLst>
            </p:nvPr>
          </p:nvSpPr>
          <p:spPr>
            <a:xfrm>
              <a:off x="7999413" y="2114550"/>
              <a:ext cx="730640" cy="32131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 err="1">
                  <a:solidFill>
                    <a:srgbClr val="000000"/>
                  </a:solidFill>
                </a:rPr>
                <a:t>Меропри-ятие</a:t>
              </a:r>
              <a:r>
                <a:rPr lang="ru-RU" sz="1000" b="1" dirty="0">
                  <a:solidFill>
                    <a:srgbClr val="000000"/>
                  </a:solidFill>
                </a:rPr>
                <a:t> 1</a:t>
              </a:r>
            </a:p>
          </p:txBody>
        </p:sp>
        <p:sp>
          <p:nvSpPr>
            <p:cNvPr id="123" name="Rectangle 122"/>
            <p:cNvSpPr/>
            <p:nvPr>
              <p:custDataLst>
                <p:tags r:id="rId67"/>
              </p:custDataLst>
            </p:nvPr>
          </p:nvSpPr>
          <p:spPr>
            <a:xfrm>
              <a:off x="7999413" y="2778599"/>
              <a:ext cx="730640" cy="319529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 err="1">
                  <a:solidFill>
                    <a:srgbClr val="000000"/>
                  </a:solidFill>
                </a:rPr>
                <a:t>Меропри-ятие</a:t>
              </a:r>
              <a:r>
                <a:rPr lang="ru-RU" sz="1000" b="1" dirty="0">
                  <a:solidFill>
                    <a:srgbClr val="000000"/>
                  </a:solidFill>
                </a:rPr>
                <a:t> </a:t>
              </a:r>
              <a:r>
                <a:rPr lang="en-US" sz="1000" b="1" dirty="0">
                  <a:solidFill>
                    <a:srgbClr val="000000"/>
                  </a:solidFill>
                </a:rPr>
                <a:t>2</a:t>
              </a:r>
              <a:endParaRPr lang="ru-RU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3"/>
            <p:cNvSpPr/>
            <p:nvPr>
              <p:custDataLst>
                <p:tags r:id="rId68"/>
              </p:custDataLst>
            </p:nvPr>
          </p:nvSpPr>
          <p:spPr>
            <a:xfrm>
              <a:off x="7999413" y="3440863"/>
              <a:ext cx="730640" cy="3231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 err="1">
                  <a:solidFill>
                    <a:srgbClr val="000000"/>
                  </a:solidFill>
                </a:rPr>
                <a:t>Меропри-ятие</a:t>
              </a:r>
              <a:r>
                <a:rPr lang="ru-RU" sz="1000" b="1" dirty="0">
                  <a:solidFill>
                    <a:srgbClr val="000000"/>
                  </a:solidFill>
                </a:rPr>
                <a:t> </a:t>
              </a:r>
              <a:r>
                <a:rPr lang="en-US" sz="1000" b="1" dirty="0">
                  <a:solidFill>
                    <a:srgbClr val="000000"/>
                  </a:solidFill>
                </a:rPr>
                <a:t>3</a:t>
              </a:r>
              <a:endParaRPr lang="ru-RU" sz="10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156" name="Straight Arrow Connector 155"/>
            <p:cNvCxnSpPr>
              <a:stCxn id="122" idx="3"/>
              <a:endCxn id="163" idx="1"/>
            </p:cNvCxnSpPr>
            <p:nvPr>
              <p:custDataLst>
                <p:tags r:id="rId69"/>
              </p:custDataLst>
            </p:nvPr>
          </p:nvCxnSpPr>
          <p:spPr>
            <a:xfrm>
              <a:off x="8730053" y="2275207"/>
              <a:ext cx="152217" cy="672974"/>
            </a:xfrm>
            <a:prstGeom prst="straightConnector1">
              <a:avLst/>
            </a:prstGeom>
            <a:ln>
              <a:solidFill>
                <a:schemeClr val="bg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Arrow Connector 156"/>
            <p:cNvCxnSpPr>
              <a:stCxn id="123" idx="3"/>
              <a:endCxn id="163" idx="1"/>
            </p:cNvCxnSpPr>
            <p:nvPr>
              <p:custDataLst>
                <p:tags r:id="rId70"/>
              </p:custDataLst>
            </p:nvPr>
          </p:nvCxnSpPr>
          <p:spPr>
            <a:xfrm>
              <a:off x="8730053" y="2937471"/>
              <a:ext cx="152217" cy="10710"/>
            </a:xfrm>
            <a:prstGeom prst="straightConnector1">
              <a:avLst/>
            </a:prstGeom>
            <a:ln>
              <a:solidFill>
                <a:schemeClr val="bg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Arrow Connector 165"/>
            <p:cNvCxnSpPr>
              <a:stCxn id="124" idx="3"/>
              <a:endCxn id="163" idx="1"/>
            </p:cNvCxnSpPr>
            <p:nvPr>
              <p:custDataLst>
                <p:tags r:id="rId71"/>
              </p:custDataLst>
            </p:nvPr>
          </p:nvCxnSpPr>
          <p:spPr>
            <a:xfrm flipV="1">
              <a:off x="8730053" y="2948181"/>
              <a:ext cx="152217" cy="655125"/>
            </a:xfrm>
            <a:prstGeom prst="straightConnector1">
              <a:avLst/>
            </a:prstGeom>
            <a:ln>
              <a:solidFill>
                <a:schemeClr val="bg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661" name="Group 108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6437313" y="2689225"/>
            <a:ext cx="1233487" cy="1577975"/>
            <a:chOff x="6094413" y="2074863"/>
            <a:chExt cx="1390650" cy="1774825"/>
          </a:xfrm>
        </p:grpSpPr>
        <p:pic>
          <p:nvPicPr>
            <p:cNvPr id="283694" name="Picture 5"/>
            <p:cNvPicPr>
              <a:picLocks noChangeAspect="1" noChangeArrowheads="1"/>
            </p:cNvPicPr>
            <p:nvPr>
              <p:custDataLst>
                <p:tags r:id="rId41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170613" y="2074863"/>
              <a:ext cx="77787" cy="207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95" name="Picture 5"/>
            <p:cNvPicPr>
              <a:picLocks noChangeAspect="1" noChangeArrowheads="1"/>
            </p:cNvPicPr>
            <p:nvPr>
              <p:custDataLst>
                <p:tags r:id="rId42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334125" y="2074863"/>
              <a:ext cx="77788" cy="207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96" name="Picture 5"/>
            <p:cNvPicPr>
              <a:picLocks noChangeAspect="1" noChangeArrowheads="1"/>
            </p:cNvPicPr>
            <p:nvPr>
              <p:custDataLst>
                <p:tags r:id="rId43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257925" y="2314575"/>
              <a:ext cx="77788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97" name="Picture 5"/>
            <p:cNvPicPr>
              <a:picLocks noChangeAspect="1" noChangeArrowheads="1"/>
            </p:cNvPicPr>
            <p:nvPr>
              <p:custDataLst>
                <p:tags r:id="rId44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421438" y="2314575"/>
              <a:ext cx="77787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98" name="Picture 5"/>
            <p:cNvPicPr>
              <a:picLocks noChangeAspect="1" noChangeArrowheads="1"/>
            </p:cNvPicPr>
            <p:nvPr>
              <p:custDataLst>
                <p:tags r:id="rId45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094413" y="2314575"/>
              <a:ext cx="77787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6" name="Rectangle 115"/>
            <p:cNvSpPr/>
            <p:nvPr>
              <p:custDataLst>
                <p:tags r:id="rId46"/>
              </p:custDataLst>
            </p:nvPr>
          </p:nvSpPr>
          <p:spPr>
            <a:xfrm>
              <a:off x="6754837" y="2132000"/>
              <a:ext cx="730226" cy="31961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 err="1">
                  <a:solidFill>
                    <a:srgbClr val="000000"/>
                  </a:solidFill>
                </a:rPr>
                <a:t>Мерпри-ятие</a:t>
              </a:r>
              <a:r>
                <a:rPr lang="ru-RU" sz="1000" b="1" dirty="0">
                  <a:solidFill>
                    <a:srgbClr val="000000"/>
                  </a:solidFill>
                </a:rPr>
                <a:t> 1</a:t>
              </a:r>
            </a:p>
          </p:txBody>
        </p:sp>
        <p:pic>
          <p:nvPicPr>
            <p:cNvPr id="283700" name="Picture 5"/>
            <p:cNvPicPr>
              <a:picLocks noChangeAspect="1" noChangeArrowheads="1"/>
            </p:cNvPicPr>
            <p:nvPr>
              <p:custDataLst>
                <p:tags r:id="rId47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170613" y="2740025"/>
              <a:ext cx="77787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701" name="Picture 5"/>
            <p:cNvPicPr>
              <a:picLocks noChangeAspect="1" noChangeArrowheads="1"/>
            </p:cNvPicPr>
            <p:nvPr>
              <p:custDataLst>
                <p:tags r:id="rId48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334125" y="2740025"/>
              <a:ext cx="77788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702" name="Picture 5"/>
            <p:cNvPicPr>
              <a:picLocks noChangeAspect="1" noChangeArrowheads="1"/>
            </p:cNvPicPr>
            <p:nvPr>
              <p:custDataLst>
                <p:tags r:id="rId49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257925" y="2978150"/>
              <a:ext cx="77788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703" name="Picture 5"/>
            <p:cNvPicPr>
              <a:picLocks noChangeAspect="1" noChangeArrowheads="1"/>
            </p:cNvPicPr>
            <p:nvPr>
              <p:custDataLst>
                <p:tags r:id="rId50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421438" y="2978150"/>
              <a:ext cx="77787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704" name="Picture 5"/>
            <p:cNvPicPr>
              <a:picLocks noChangeAspect="1" noChangeArrowheads="1"/>
            </p:cNvPicPr>
            <p:nvPr>
              <p:custDataLst>
                <p:tags r:id="rId51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094413" y="2978150"/>
              <a:ext cx="77787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0" name="Rectangle 129"/>
            <p:cNvSpPr/>
            <p:nvPr>
              <p:custDataLst>
                <p:tags r:id="rId52"/>
              </p:custDataLst>
            </p:nvPr>
          </p:nvSpPr>
          <p:spPr>
            <a:xfrm>
              <a:off x="6754837" y="2794435"/>
              <a:ext cx="730226" cy="32139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 err="1">
                  <a:solidFill>
                    <a:srgbClr val="000000"/>
                  </a:solidFill>
                </a:rPr>
                <a:t>Меропри-ятие</a:t>
              </a:r>
              <a:r>
                <a:rPr lang="ru-RU" sz="1000" b="1" dirty="0">
                  <a:solidFill>
                    <a:srgbClr val="000000"/>
                  </a:solidFill>
                </a:rPr>
                <a:t> </a:t>
              </a:r>
              <a:r>
                <a:rPr lang="en-US" sz="1000" b="1" dirty="0">
                  <a:solidFill>
                    <a:srgbClr val="000000"/>
                  </a:solidFill>
                </a:rPr>
                <a:t>2</a:t>
              </a:r>
              <a:endParaRPr lang="ru-RU" sz="1000" b="1" dirty="0">
                <a:solidFill>
                  <a:srgbClr val="000000"/>
                </a:solidFill>
              </a:endParaRPr>
            </a:p>
          </p:txBody>
        </p:sp>
        <p:pic>
          <p:nvPicPr>
            <p:cNvPr id="283706" name="Picture 5"/>
            <p:cNvPicPr>
              <a:picLocks noChangeAspect="1" noChangeArrowheads="1"/>
            </p:cNvPicPr>
            <p:nvPr>
              <p:custDataLst>
                <p:tags r:id="rId53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170613" y="3403600"/>
              <a:ext cx="77787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707" name="Picture 5"/>
            <p:cNvPicPr>
              <a:picLocks noChangeAspect="1" noChangeArrowheads="1"/>
            </p:cNvPicPr>
            <p:nvPr>
              <p:custDataLst>
                <p:tags r:id="rId54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334125" y="3403600"/>
              <a:ext cx="77788" cy="206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708" name="Picture 5"/>
            <p:cNvPicPr>
              <a:picLocks noChangeAspect="1" noChangeArrowheads="1"/>
            </p:cNvPicPr>
            <p:nvPr>
              <p:custDataLst>
                <p:tags r:id="rId55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257925" y="3641725"/>
              <a:ext cx="77788" cy="207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709" name="Picture 5"/>
            <p:cNvPicPr>
              <a:picLocks noChangeAspect="1" noChangeArrowheads="1"/>
            </p:cNvPicPr>
            <p:nvPr>
              <p:custDataLst>
                <p:tags r:id="rId56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421438" y="3641725"/>
              <a:ext cx="77787" cy="207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710" name="Picture 5"/>
            <p:cNvPicPr>
              <a:picLocks noChangeAspect="1" noChangeArrowheads="1"/>
            </p:cNvPicPr>
            <p:nvPr>
              <p:custDataLst>
                <p:tags r:id="rId57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6094413" y="3641725"/>
              <a:ext cx="77787" cy="207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9" name="Rectangle 138"/>
            <p:cNvSpPr/>
            <p:nvPr>
              <p:custDataLst>
                <p:tags r:id="rId58"/>
              </p:custDataLst>
            </p:nvPr>
          </p:nvSpPr>
          <p:spPr>
            <a:xfrm>
              <a:off x="6754837" y="3458656"/>
              <a:ext cx="730226" cy="32318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8319" rIns="0" bIns="58319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 err="1">
                  <a:solidFill>
                    <a:srgbClr val="000000"/>
                  </a:solidFill>
                </a:rPr>
                <a:t>Меропри-ятие</a:t>
              </a:r>
              <a:r>
                <a:rPr lang="ru-RU" sz="1000" b="1" dirty="0">
                  <a:solidFill>
                    <a:srgbClr val="000000"/>
                  </a:solidFill>
                </a:rPr>
                <a:t> </a:t>
              </a:r>
              <a:r>
                <a:rPr lang="en-US" sz="1000" b="1" dirty="0">
                  <a:solidFill>
                    <a:srgbClr val="000000"/>
                  </a:solidFill>
                </a:rPr>
                <a:t>3</a:t>
              </a:r>
              <a:endParaRPr lang="ru-RU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283712" name="AutoShape 63"/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6550025" y="2082800"/>
              <a:ext cx="161925" cy="422275"/>
            </a:xfrm>
            <a:prstGeom prst="rightArrow">
              <a:avLst>
                <a:gd name="adj1" fmla="val 65361"/>
                <a:gd name="adj2" fmla="val 55556"/>
              </a:avLst>
            </a:prstGeom>
            <a:noFill/>
            <a:ln w="19050" algn="ctr">
              <a:solidFill>
                <a:schemeClr val="tx2"/>
              </a:solidFill>
              <a:miter lim="800000"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283713" name="Line 64"/>
            <p:cNvSpPr>
              <a:spLocks noChangeShapeType="1"/>
            </p:cNvSpPr>
            <p:nvPr>
              <p:custDataLst>
                <p:tags r:id="rId60"/>
              </p:custDataLst>
            </p:nvPr>
          </p:nvSpPr>
          <p:spPr bwMode="auto">
            <a:xfrm>
              <a:off x="6550025" y="2109788"/>
              <a:ext cx="0" cy="36671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ru-RU"/>
            </a:p>
          </p:txBody>
        </p:sp>
        <p:sp>
          <p:nvSpPr>
            <p:cNvPr id="283714" name="AutoShape 63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6550025" y="2738438"/>
              <a:ext cx="161925" cy="422275"/>
            </a:xfrm>
            <a:prstGeom prst="rightArrow">
              <a:avLst>
                <a:gd name="adj1" fmla="val 65361"/>
                <a:gd name="adj2" fmla="val 55556"/>
              </a:avLst>
            </a:prstGeom>
            <a:noFill/>
            <a:ln w="19050" algn="ctr">
              <a:solidFill>
                <a:schemeClr val="tx2"/>
              </a:solidFill>
              <a:miter lim="800000"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283715" name="Line 64"/>
            <p:cNvSpPr>
              <a:spLocks noChangeShapeType="1"/>
            </p:cNvSpPr>
            <p:nvPr>
              <p:custDataLst>
                <p:tags r:id="rId62"/>
              </p:custDataLst>
            </p:nvPr>
          </p:nvSpPr>
          <p:spPr bwMode="auto">
            <a:xfrm>
              <a:off x="6550025" y="2765425"/>
              <a:ext cx="0" cy="366713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ru-RU"/>
            </a:p>
          </p:txBody>
        </p:sp>
        <p:sp>
          <p:nvSpPr>
            <p:cNvPr id="283716" name="AutoShape 63"/>
            <p:cNvSpPr>
              <a:spLocks noChangeArrowheads="1"/>
            </p:cNvSpPr>
            <p:nvPr>
              <p:custDataLst>
                <p:tags r:id="rId63"/>
              </p:custDataLst>
            </p:nvPr>
          </p:nvSpPr>
          <p:spPr bwMode="auto">
            <a:xfrm>
              <a:off x="6550025" y="3394075"/>
              <a:ext cx="161925" cy="423863"/>
            </a:xfrm>
            <a:prstGeom prst="rightArrow">
              <a:avLst>
                <a:gd name="adj1" fmla="val 65361"/>
                <a:gd name="adj2" fmla="val 55556"/>
              </a:avLst>
            </a:prstGeom>
            <a:noFill/>
            <a:ln w="19050" algn="ctr">
              <a:solidFill>
                <a:schemeClr val="tx2"/>
              </a:solidFill>
              <a:miter lim="800000"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de-DE">
                <a:solidFill>
                  <a:srgbClr val="000000"/>
                </a:solidFill>
              </a:endParaRPr>
            </a:p>
          </p:txBody>
        </p:sp>
        <p:sp>
          <p:nvSpPr>
            <p:cNvPr id="283717" name="Line 64"/>
            <p:cNvSpPr>
              <a:spLocks noChangeShapeType="1"/>
            </p:cNvSpPr>
            <p:nvPr>
              <p:custDataLst>
                <p:tags r:id="rId64"/>
              </p:custDataLst>
            </p:nvPr>
          </p:nvSpPr>
          <p:spPr bwMode="auto">
            <a:xfrm>
              <a:off x="6550025" y="3422650"/>
              <a:ext cx="0" cy="365125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ru-RU"/>
            </a:p>
          </p:txBody>
        </p:sp>
      </p:grpSp>
      <p:sp>
        <p:nvSpPr>
          <p:cNvPr id="147" name="Rectangle 146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811213" y="4025900"/>
            <a:ext cx="1635125" cy="431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Подготовка</a:t>
            </a:r>
          </a:p>
        </p:txBody>
      </p:sp>
      <p:sp>
        <p:nvSpPr>
          <p:cNvPr id="283663" name="AutoShape 4"/>
          <p:cNvSpPr>
            <a:spLocks noChangeArrowheads="1"/>
          </p:cNvSpPr>
          <p:nvPr>
            <p:custDataLst>
              <p:tags r:id="rId15"/>
            </p:custDataLst>
          </p:nvPr>
        </p:nvSpPr>
        <p:spPr bwMode="gray">
          <a:xfrm rot="5400000">
            <a:off x="1381919" y="3750469"/>
            <a:ext cx="2371725" cy="147637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 b="1">
              <a:solidFill>
                <a:srgbClr val="000000"/>
              </a:solidFill>
            </a:endParaRPr>
          </a:p>
        </p:txBody>
      </p:sp>
      <p:grpSp>
        <p:nvGrpSpPr>
          <p:cNvPr id="283664" name="Group 105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1109663" y="3128963"/>
            <a:ext cx="874712" cy="695325"/>
            <a:chOff x="457200" y="2332038"/>
            <a:chExt cx="1349375" cy="1071562"/>
          </a:xfrm>
        </p:grpSpPr>
        <p:pic>
          <p:nvPicPr>
            <p:cNvPr id="283691" name="Picture 5"/>
            <p:cNvPicPr>
              <a:picLocks noChangeAspect="1" noChangeArrowheads="1"/>
            </p:cNvPicPr>
            <p:nvPr>
              <p:custDataLst>
                <p:tags r:id="rId38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457200" y="2332038"/>
              <a:ext cx="347663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92" name="Picture 5"/>
            <p:cNvPicPr>
              <a:picLocks noChangeAspect="1" noChangeArrowheads="1"/>
            </p:cNvPicPr>
            <p:nvPr>
              <p:custDataLst>
                <p:tags r:id="rId39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947738" y="2332038"/>
              <a:ext cx="347662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93" name="Picture 5"/>
            <p:cNvPicPr>
              <a:picLocks noChangeAspect="1" noChangeArrowheads="1"/>
            </p:cNvPicPr>
            <p:nvPr>
              <p:custDataLst>
                <p:tags r:id="rId40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1458913" y="2332038"/>
              <a:ext cx="347662" cy="1071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3665" name="Group 106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2722563" y="2733675"/>
            <a:ext cx="1316037" cy="1525588"/>
            <a:chOff x="2279650" y="1974850"/>
            <a:chExt cx="1484313" cy="1900238"/>
          </a:xfrm>
        </p:grpSpPr>
        <p:pic>
          <p:nvPicPr>
            <p:cNvPr id="283673" name="Picture 5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3016250" y="1974850"/>
              <a:ext cx="88900" cy="27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74" name="Picture 5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3252788" y="1974850"/>
              <a:ext cx="88900" cy="27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75" name="Picture 5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3489325" y="1974850"/>
              <a:ext cx="88900" cy="27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76" name="Picture 5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3143250" y="2289175"/>
              <a:ext cx="889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77" name="Picture 5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3379788" y="2289175"/>
              <a:ext cx="889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78" name="Picture 5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3616325" y="2289175"/>
              <a:ext cx="90488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79" name="Picture 5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2541588" y="1974850"/>
              <a:ext cx="88900" cy="27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80" name="Picture 5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2778125" y="1974850"/>
              <a:ext cx="90488" cy="27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81" name="Picture 5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2668588" y="2289175"/>
              <a:ext cx="889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82" name="Picture 5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2906713" y="2289175"/>
              <a:ext cx="889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683" name="Picture 5"/>
            <p:cNvPicPr>
              <a:picLocks noChangeAspect="1" noChangeArrowheads="1"/>
            </p:cNvPicPr>
            <p:nvPr>
              <p:custDataLst>
                <p:tags r:id="rId30"/>
              </p:custDataLst>
            </p:nvPr>
          </p:nvPicPr>
          <p:blipFill>
            <a:blip r:embed="rId100"/>
            <a:srcRect/>
            <a:stretch>
              <a:fillRect/>
            </a:stretch>
          </p:blipFill>
          <p:spPr bwMode="auto">
            <a:xfrm>
              <a:off x="2430463" y="2289175"/>
              <a:ext cx="889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3684" name="AutoShape 63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 rot="5400000">
              <a:off x="2880519" y="2534444"/>
              <a:ext cx="307975" cy="515937"/>
            </a:xfrm>
            <a:prstGeom prst="rightArrow">
              <a:avLst>
                <a:gd name="adj1" fmla="val 65361"/>
                <a:gd name="adj2" fmla="val 55556"/>
              </a:avLst>
            </a:prstGeom>
            <a:noFill/>
            <a:ln w="19050" algn="ctr">
              <a:solidFill>
                <a:schemeClr val="tx2"/>
              </a:solidFill>
              <a:miter lim="800000"/>
              <a:headEnd type="none" w="lg" len="lg"/>
              <a:tailEnd type="none" w="lg" len="lg"/>
            </a:ln>
          </p:spPr>
          <p:txBody>
            <a:bodyPr wrap="none" tIns="91440" bIns="91440" anchor="ctr"/>
            <a:lstStyle/>
            <a:p>
              <a:endParaRPr lang="de-DE">
                <a:solidFill>
                  <a:srgbClr val="000000"/>
                </a:solidFill>
              </a:endParaRPr>
            </a:p>
          </p:txBody>
        </p:sp>
        <p:pic>
          <p:nvPicPr>
            <p:cNvPr id="283685" name="Picture 3"/>
            <p:cNvPicPr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101"/>
            <a:srcRect/>
            <a:stretch>
              <a:fillRect/>
            </a:stretch>
          </p:blipFill>
          <p:spPr bwMode="auto">
            <a:xfrm>
              <a:off x="2344738" y="3052763"/>
              <a:ext cx="1287462" cy="684212"/>
            </a:xfrm>
            <a:prstGeom prst="rect">
              <a:avLst/>
            </a:prstGeom>
            <a:solidFill>
              <a:srgbClr val="79A2B3"/>
            </a:solidFill>
            <a:ln w="9525">
              <a:solidFill>
                <a:srgbClr val="79A2B3"/>
              </a:solidFill>
              <a:miter lim="800000"/>
              <a:headEnd/>
              <a:tailEnd/>
            </a:ln>
          </p:spPr>
        </p:pic>
        <p:pic>
          <p:nvPicPr>
            <p:cNvPr id="283686" name="Picture 3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101"/>
            <a:srcRect/>
            <a:stretch>
              <a:fillRect/>
            </a:stretch>
          </p:blipFill>
          <p:spPr bwMode="auto">
            <a:xfrm>
              <a:off x="2395538" y="3122613"/>
              <a:ext cx="1287462" cy="684212"/>
            </a:xfrm>
            <a:prstGeom prst="rect">
              <a:avLst/>
            </a:prstGeom>
            <a:solidFill>
              <a:srgbClr val="79A2B3"/>
            </a:solidFill>
            <a:ln w="9525">
              <a:solidFill>
                <a:srgbClr val="79A2B3"/>
              </a:solidFill>
              <a:miter lim="800000"/>
              <a:headEnd/>
              <a:tailEnd/>
            </a:ln>
          </p:spPr>
        </p:pic>
        <p:pic>
          <p:nvPicPr>
            <p:cNvPr id="283687" name="Picture 5"/>
            <p:cNvPicPr>
              <a:picLocks noChangeAspect="1" noChangeArrowheads="1"/>
            </p:cNvPicPr>
            <p:nvPr>
              <p:custDataLst>
                <p:tags r:id="rId34"/>
              </p:custDataLst>
            </p:nvPr>
          </p:nvPicPr>
          <p:blipFill>
            <a:blip r:embed="rId102"/>
            <a:srcRect/>
            <a:stretch>
              <a:fillRect/>
            </a:stretch>
          </p:blipFill>
          <p:spPr bwMode="auto">
            <a:xfrm>
              <a:off x="2478088" y="3190875"/>
              <a:ext cx="1285875" cy="684213"/>
            </a:xfrm>
            <a:prstGeom prst="rect">
              <a:avLst/>
            </a:prstGeom>
            <a:noFill/>
            <a:ln w="9525">
              <a:solidFill>
                <a:srgbClr val="B2B2B2"/>
              </a:solidFill>
              <a:miter lim="800000"/>
              <a:headEnd/>
              <a:tailEnd/>
            </a:ln>
          </p:spPr>
        </p:pic>
        <p:sp>
          <p:nvSpPr>
            <p:cNvPr id="347238" name="Oval 2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gray">
            <a:xfrm>
              <a:off x="2279650" y="2999119"/>
              <a:ext cx="145029" cy="146324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1</a:t>
              </a:r>
            </a:p>
          </p:txBody>
        </p:sp>
        <p:sp>
          <p:nvSpPr>
            <p:cNvPr id="347239" name="Oval 3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gray">
            <a:xfrm>
              <a:off x="2345897" y="3078214"/>
              <a:ext cx="145030" cy="144347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 dirty="0">
                  <a:solidFill>
                    <a:srgbClr val="FFFFFF"/>
                  </a:solidFill>
                </a:rPr>
                <a:t>2</a:t>
              </a:r>
            </a:p>
          </p:txBody>
        </p:sp>
        <p:sp>
          <p:nvSpPr>
            <p:cNvPr id="347240" name="Oval 4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gray">
            <a:xfrm>
              <a:off x="2406774" y="3159286"/>
              <a:ext cx="145030" cy="144346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518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283666" name="TextBox 110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 rot="-5400000">
            <a:off x="-1006475" y="3770313"/>
            <a:ext cx="2809875" cy="425450"/>
          </a:xfrm>
          <a:prstGeom prst="rect">
            <a:avLst/>
          </a:prstGeom>
          <a:solidFill>
            <a:srgbClr val="79A2B3"/>
          </a:solidFill>
          <a:ln w="9525">
            <a:solidFill>
              <a:srgbClr val="79A2B3"/>
            </a:solidFill>
            <a:miter lim="800000"/>
            <a:headEnd/>
            <a:tailEnd/>
          </a:ln>
        </p:spPr>
        <p:txBody>
          <a:bodyPr wrap="none" lIns="45720" rIns="45720"/>
          <a:lstStyle/>
          <a:p>
            <a:pPr algn="ctr"/>
            <a:r>
              <a:rPr lang="ru-RU" sz="2400" b="1"/>
              <a:t>Рабочая группа</a:t>
            </a:r>
          </a:p>
          <a:p>
            <a:pPr algn="ctr"/>
            <a:endParaRPr lang="en-US" sz="2400" b="1"/>
          </a:p>
        </p:txBody>
      </p:sp>
      <p:sp>
        <p:nvSpPr>
          <p:cNvPr id="120" name="Rounded Rectangular Callout 119"/>
          <p:cNvSpPr/>
          <p:nvPr>
            <p:custDataLst>
              <p:tags r:id="rId19"/>
            </p:custDataLst>
          </p:nvPr>
        </p:nvSpPr>
        <p:spPr bwMode="auto">
          <a:xfrm>
            <a:off x="2722563" y="1303338"/>
            <a:ext cx="1628775" cy="828675"/>
          </a:xfrm>
          <a:prstGeom prst="wedgeRoundRectCallout">
            <a:avLst>
              <a:gd name="adj1" fmla="val -34120"/>
              <a:gd name="adj2" fmla="val 103965"/>
              <a:gd name="adj3" fmla="val 16667"/>
            </a:avLst>
          </a:prstGeom>
          <a:solidFill>
            <a:srgbClr val="F9EFBD"/>
          </a:solidFill>
          <a:ln w="9525" cap="flat" cmpd="sng" algn="ctr">
            <a:solidFill>
              <a:srgbClr val="F9EFB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defTabSz="889000">
              <a:defRPr/>
            </a:pPr>
            <a:r>
              <a:rPr lang="en-US" b="1" dirty="0">
                <a:solidFill>
                  <a:srgbClr val="C00000"/>
                </a:solidFill>
              </a:rPr>
              <a:t>33</a:t>
            </a:r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ru-RU" sz="1600" b="1" dirty="0">
                <a:solidFill>
                  <a:srgbClr val="000000"/>
                </a:solidFill>
              </a:rPr>
              <a:t>- </a:t>
            </a:r>
            <a:r>
              <a:rPr lang="ru-RU" sz="1600" dirty="0">
                <a:solidFill>
                  <a:srgbClr val="000000"/>
                </a:solidFill>
              </a:rPr>
              <a:t>заседаний рабочих групп проведено</a:t>
            </a:r>
            <a:endParaRPr lang="en-US" sz="1600" dirty="0">
              <a:latin typeface="Arial"/>
              <a:cs typeface="+mn-cs"/>
            </a:endParaRPr>
          </a:p>
        </p:txBody>
      </p:sp>
      <p:sp>
        <p:nvSpPr>
          <p:cNvPr id="126" name="Rounded Rectangular Callout 125"/>
          <p:cNvSpPr/>
          <p:nvPr/>
        </p:nvSpPr>
        <p:spPr bwMode="auto">
          <a:xfrm>
            <a:off x="185738" y="1303338"/>
            <a:ext cx="2365375" cy="828675"/>
          </a:xfrm>
          <a:prstGeom prst="wedgeRoundRectCallout">
            <a:avLst>
              <a:gd name="adj1" fmla="val 3252"/>
              <a:gd name="adj2" fmla="val 110532"/>
              <a:gd name="adj3" fmla="val 16667"/>
            </a:avLst>
          </a:prstGeom>
          <a:solidFill>
            <a:srgbClr val="F9EFBD"/>
          </a:solidFill>
          <a:ln w="9525" cap="flat" cmpd="sng" algn="ctr">
            <a:solidFill>
              <a:srgbClr val="F9EFB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defTabSz="889000">
              <a:defRPr/>
            </a:pPr>
            <a:r>
              <a:rPr lang="ru-RU" b="1" dirty="0">
                <a:solidFill>
                  <a:srgbClr val="C00000"/>
                </a:solidFill>
              </a:rPr>
              <a:t>130</a:t>
            </a:r>
            <a:r>
              <a:rPr lang="ru-RU" sz="1000" dirty="0"/>
              <a:t> </a:t>
            </a:r>
            <a:r>
              <a:rPr lang="ru-RU" sz="1600" dirty="0"/>
              <a:t>- общее количество экспертов участников рабочих групп  </a:t>
            </a: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127" name="Rounded Rectangular Callout 126"/>
          <p:cNvSpPr/>
          <p:nvPr/>
        </p:nvSpPr>
        <p:spPr bwMode="auto">
          <a:xfrm>
            <a:off x="4478338" y="1303338"/>
            <a:ext cx="1682750" cy="828675"/>
          </a:xfrm>
          <a:prstGeom prst="wedgeRoundRectCallout">
            <a:avLst>
              <a:gd name="adj1" fmla="val -33784"/>
              <a:gd name="adj2" fmla="val 97539"/>
              <a:gd name="adj3" fmla="val 16667"/>
            </a:avLst>
          </a:prstGeom>
          <a:solidFill>
            <a:srgbClr val="F9EFBD"/>
          </a:solidFill>
          <a:ln w="9525" cap="flat" cmpd="sng" algn="ctr">
            <a:solidFill>
              <a:srgbClr val="F9EFB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defTabSz="889000">
              <a:defRPr/>
            </a:pPr>
            <a:r>
              <a:rPr lang="ru-RU" b="1" dirty="0">
                <a:solidFill>
                  <a:srgbClr val="C00000"/>
                </a:solidFill>
              </a:rPr>
              <a:t>300</a:t>
            </a:r>
            <a:r>
              <a:rPr lang="ru-RU" sz="1000" dirty="0"/>
              <a:t> </a:t>
            </a:r>
            <a:r>
              <a:rPr lang="ru-RU" sz="1600" dirty="0"/>
              <a:t>-предложений обработано</a:t>
            </a: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128" name="Rounded Rectangular Callout 127"/>
          <p:cNvSpPr/>
          <p:nvPr/>
        </p:nvSpPr>
        <p:spPr bwMode="auto">
          <a:xfrm>
            <a:off x="6334125" y="1282700"/>
            <a:ext cx="1631950" cy="838200"/>
          </a:xfrm>
          <a:prstGeom prst="wedgeRoundRectCallout">
            <a:avLst>
              <a:gd name="adj1" fmla="val -35785"/>
              <a:gd name="adj2" fmla="val 96468"/>
              <a:gd name="adj3" fmla="val 16667"/>
            </a:avLst>
          </a:prstGeom>
          <a:solidFill>
            <a:srgbClr val="F9EFBD"/>
          </a:solidFill>
          <a:ln w="9525" cap="flat" cmpd="sng" algn="ctr">
            <a:solidFill>
              <a:srgbClr val="F9EFB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defTabSz="889000">
              <a:defRPr/>
            </a:pPr>
            <a:r>
              <a:rPr lang="ru-RU" b="1" dirty="0">
                <a:solidFill>
                  <a:srgbClr val="C00000"/>
                </a:solidFill>
              </a:rPr>
              <a:t>16</a:t>
            </a:r>
            <a:r>
              <a:rPr lang="ru-RU" sz="1000" dirty="0"/>
              <a:t> </a:t>
            </a:r>
            <a:r>
              <a:rPr lang="ru-RU" sz="1600" dirty="0"/>
              <a:t>- заседаний проведено по подгруппам</a:t>
            </a: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121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8DBF2A81-E2F5-4683-BC26-DC264AECBF37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4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  <p:sp>
        <p:nvSpPr>
          <p:cNvPr id="135" name="Rounded Rectangular Callout 127"/>
          <p:cNvSpPr/>
          <p:nvPr/>
        </p:nvSpPr>
        <p:spPr bwMode="auto">
          <a:xfrm>
            <a:off x="8199438" y="1266825"/>
            <a:ext cx="1631950" cy="838200"/>
          </a:xfrm>
          <a:prstGeom prst="wedgeRoundRectCallout">
            <a:avLst>
              <a:gd name="adj1" fmla="val -35785"/>
              <a:gd name="adj2" fmla="val 96468"/>
              <a:gd name="adj3" fmla="val 16667"/>
            </a:avLst>
          </a:prstGeom>
          <a:solidFill>
            <a:srgbClr val="F9EFBD"/>
          </a:solidFill>
          <a:ln w="9525" cap="flat" cmpd="sng" algn="ctr">
            <a:solidFill>
              <a:srgbClr val="F9EFB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5720" rIns="45720" anchor="ctr"/>
          <a:lstStyle/>
          <a:p>
            <a:pPr defTabSz="889000">
              <a:defRPr/>
            </a:pPr>
            <a:r>
              <a:rPr lang="ru-RU" b="1" dirty="0">
                <a:solidFill>
                  <a:srgbClr val="C00000"/>
                </a:solidFill>
              </a:rPr>
              <a:t>4</a:t>
            </a:r>
            <a:r>
              <a:rPr lang="ru-RU" sz="1000" dirty="0"/>
              <a:t> </a:t>
            </a:r>
            <a:r>
              <a:rPr lang="ru-RU" sz="1600" dirty="0"/>
              <a:t>- дорожные карты разработаны</a:t>
            </a:r>
            <a:endParaRPr lang="en-US" sz="16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6" grpId="0" animBg="1"/>
      <p:bldP spid="127" grpId="0" animBg="1"/>
      <p:bldP spid="128" grpId="0" animBg="1"/>
      <p:bldP spid="13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02" name="think-cell Slide" r:id="rId41" imgW="0" imgH="0" progId="">
                  <p:embed/>
                </p:oleObj>
              </mc:Choice>
              <mc:Fallback>
                <p:oleObj name="think-cell Slide" r:id="rId41" imgW="0" imgH="0" progId="">
                  <p:embed/>
                  <p:pic>
                    <p:nvPicPr>
                      <p:cNvPr id="0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9084" name="Rectangle 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bg2"/>
            </a:solidFill>
            <a:miter lim="800000"/>
            <a:headEnd type="none" w="lg" len="lg"/>
            <a:tailEnd type="none" w="lg" len="lg"/>
          </a:ln>
        </p:spPr>
        <p:txBody>
          <a:bodyPr wrap="none" lIns="0" tIns="0" rIns="0" bIns="0" anchor="ctr"/>
          <a:lstStyle/>
          <a:p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085" name="Rectangle 19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pPr eaLnBrk="1" hangingPunct="1"/>
            <a:r>
              <a:rPr lang="en-US" smtClean="0"/>
              <a:t>KPI </a:t>
            </a:r>
            <a:r>
              <a:rPr lang="ru-RU" smtClean="0"/>
              <a:t>в дорожных картах: чего мы хотим достичь в </a:t>
            </a:r>
            <a:r>
              <a:rPr lang="ru-RU" smtClean="0">
                <a:solidFill>
                  <a:srgbClr val="009999"/>
                </a:solidFill>
              </a:rPr>
              <a:t>энергетике</a:t>
            </a:r>
            <a:r>
              <a:rPr lang="ru-RU" smtClean="0">
                <a:solidFill>
                  <a:srgbClr val="808080"/>
                </a:solidFill>
              </a:rPr>
              <a:t> </a:t>
            </a:r>
            <a:r>
              <a:rPr lang="ru-RU" smtClean="0"/>
              <a:t>и </a:t>
            </a:r>
            <a:r>
              <a:rPr lang="ru-RU" smtClean="0">
                <a:solidFill>
                  <a:srgbClr val="009999"/>
                </a:solidFill>
              </a:rPr>
              <a:t>строительстве</a:t>
            </a:r>
            <a:endParaRPr lang="ru-RU" sz="1600" smtClean="0">
              <a:solidFill>
                <a:srgbClr val="009999"/>
              </a:solidFill>
            </a:endParaRPr>
          </a:p>
        </p:txBody>
      </p:sp>
      <p:sp>
        <p:nvSpPr>
          <p:cNvPr id="64548" name="Rectangle 36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477838" y="1412875"/>
            <a:ext cx="4343400" cy="73818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algn="ctr" rotWithShape="0">
              <a:schemeClr val="accent2"/>
            </a:outerShdw>
          </a:effectLst>
        </p:spPr>
        <p:txBody>
          <a:bodyPr tIns="91440" bIns="9144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/>
              </a:rPr>
              <a:t>Повышение доступности энергетической инфраструктуры</a:t>
            </a:r>
          </a:p>
        </p:txBody>
      </p:sp>
      <p:sp>
        <p:nvSpPr>
          <p:cNvPr id="259087" name="Text Box 3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7675" y="2503488"/>
            <a:ext cx="4176713" cy="1293812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>
            <a:spAutoFit/>
          </a:bodyPr>
          <a:lstStyle/>
          <a:p>
            <a:pPr marL="85725" indent="-85725">
              <a:spcAft>
                <a:spcPts val="600"/>
              </a:spcAft>
              <a:buFontTx/>
              <a:buChar char="•"/>
            </a:pPr>
            <a:r>
              <a:rPr lang="ru-RU">
                <a:solidFill>
                  <a:srgbClr val="202021"/>
                </a:solidFill>
              </a:rPr>
              <a:t> Снизить срок более чем в 5 раз - на прохождение всех этапов по получению доступа к энергосети – с 281 до 40 дней!</a:t>
            </a:r>
          </a:p>
        </p:txBody>
      </p:sp>
      <p:sp>
        <p:nvSpPr>
          <p:cNvPr id="259088" name="Text Placeholder 2"/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2843213" y="3478213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089" name="Text Placeholder 2"/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2000250" y="3478213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090" name="Text Placeholder 2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1208088" y="3076575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 eaLnBrk="0" hangingPunct="0"/>
            <a:endParaRPr lang="ru-RU" sz="1000">
              <a:sym typeface="Arial" charset="0"/>
            </a:endParaRPr>
          </a:p>
        </p:txBody>
      </p:sp>
      <p:sp>
        <p:nvSpPr>
          <p:cNvPr id="259091" name="Text Placeholder 2"/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3681413" y="3478213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graphicFrame>
        <p:nvGraphicFramePr>
          <p:cNvPr id="259080" name="Object 3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552450" y="4264025"/>
          <a:ext cx="35623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03" name="Chart" r:id="rId42" imgW="3562302" imgH="914400" progId="MSGraph.Chart.8">
                  <p:embed followColorScheme="full"/>
                </p:oleObj>
              </mc:Choice>
              <mc:Fallback>
                <p:oleObj name="Chart" r:id="rId42" imgW="3562302" imgH="91440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" y="4264025"/>
                        <a:ext cx="356235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9092" name="Straight Connector 65"/>
          <p:cNvCxnSpPr>
            <a:cxnSpLocks noChangeShapeType="1"/>
          </p:cNvCxnSpPr>
          <p:nvPr>
            <p:custDataLst>
              <p:tags r:id="rId12"/>
            </p:custDataLst>
          </p:nvPr>
        </p:nvCxnSpPr>
        <p:spPr bwMode="gray">
          <a:xfrm>
            <a:off x="3586163" y="4791075"/>
            <a:ext cx="0" cy="63500"/>
          </a:xfrm>
          <a:prstGeom prst="line">
            <a:avLst/>
          </a:prstGeom>
          <a:noFill/>
          <a:ln w="6350" algn="ctr">
            <a:solidFill>
              <a:srgbClr val="808080"/>
            </a:solidFill>
            <a:round/>
            <a:headEnd/>
            <a:tailEnd/>
          </a:ln>
        </p:spPr>
      </p:cxnSp>
      <p:cxnSp>
        <p:nvCxnSpPr>
          <p:cNvPr id="259093" name="Straight Connector 64"/>
          <p:cNvCxnSpPr>
            <a:cxnSpLocks noChangeShapeType="1"/>
          </p:cNvCxnSpPr>
          <p:nvPr>
            <p:custDataLst>
              <p:tags r:id="rId13"/>
            </p:custDataLst>
          </p:nvPr>
        </p:nvCxnSpPr>
        <p:spPr bwMode="gray">
          <a:xfrm>
            <a:off x="2747963" y="4781550"/>
            <a:ext cx="0" cy="68263"/>
          </a:xfrm>
          <a:prstGeom prst="line">
            <a:avLst/>
          </a:prstGeom>
          <a:noFill/>
          <a:ln w="6350" algn="ctr">
            <a:solidFill>
              <a:srgbClr val="808080"/>
            </a:solidFill>
            <a:round/>
            <a:headEnd/>
            <a:tailEnd/>
          </a:ln>
        </p:spPr>
      </p:cxnSp>
      <p:sp>
        <p:nvSpPr>
          <p:cNvPr id="259094" name="Text Placeholder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3440113" y="4994275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fld id="{D442C094-73AC-4B86-B027-318739B0C17D}" type="datetime'''''''''''''''''2''''''''''''''0''''''''''''20'''">
              <a:rPr lang="en-US" sz="1000">
                <a:solidFill>
                  <a:srgbClr val="000000"/>
                </a:solidFill>
              </a:rPr>
              <a:pPr/>
              <a:t>2020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095" name="Text Placeholder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3490913" y="4638675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b"/>
          <a:lstStyle/>
          <a:p>
            <a:pPr algn="ctr" eaLnBrk="0" hangingPunct="0"/>
            <a:fld id="{53D97C5F-5EE6-4FC2-A904-CDA5D6672852}" type="datetime'''''''4''''''''''''''''''''''''0'''''''''''''">
              <a:rPr lang="en-US" sz="1600"/>
              <a:pPr algn="ctr" eaLnBrk="0" hangingPunct="0"/>
              <a:t>40</a:t>
            </a:fld>
            <a:endParaRPr lang="en-US" sz="1600">
              <a:sym typeface="Arial" charset="0"/>
            </a:endParaRPr>
          </a:p>
        </p:txBody>
      </p:sp>
      <p:sp>
        <p:nvSpPr>
          <p:cNvPr id="259096" name="Text Placeholder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2601913" y="4994275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fld id="{A6D9344A-F323-4D2A-BBAF-BFEB38FE6909}" type="datetime'''''''''''''''2''''''0''''''''''1''''''''''''5'">
              <a:rPr lang="en-US" sz="1000">
                <a:solidFill>
                  <a:srgbClr val="000000"/>
                </a:solidFill>
              </a:rPr>
              <a:pPr/>
              <a:t>2015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097" name="Text Placeholder 2"/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2652713" y="4629150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b"/>
          <a:lstStyle/>
          <a:p>
            <a:pPr algn="ctr" eaLnBrk="0" hangingPunct="0"/>
            <a:fld id="{F6E4BED9-6B3E-42E2-A052-B7F2479DE30C}" type="datetime'''''''''''''''''''''''''''4''''''''''''''5'''">
              <a:rPr lang="en-US" sz="1600"/>
              <a:pPr algn="ctr" eaLnBrk="0" hangingPunct="0"/>
              <a:t>45</a:t>
            </a:fld>
            <a:endParaRPr lang="en-US" sz="1600">
              <a:sym typeface="Arial" charset="0"/>
            </a:endParaRPr>
          </a:p>
        </p:txBody>
      </p:sp>
      <p:sp>
        <p:nvSpPr>
          <p:cNvPr id="259098" name="Text Placeholder 2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1758950" y="4994275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fld id="{58A0B587-B74B-4C26-BDEE-6FF8A590D938}" type="datetime'''''''''''''2''''''''''''''''''''''0''''1''''''3'''''''''''">
              <a:rPr lang="en-US" sz="1000">
                <a:solidFill>
                  <a:srgbClr val="000000"/>
                </a:solidFill>
              </a:rPr>
              <a:pPr/>
              <a:t>2013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099" name="Text Placeholder 2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1774825" y="4554538"/>
            <a:ext cx="260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 eaLnBrk="0" hangingPunct="0"/>
            <a:fld id="{3068CA9E-7138-4503-B030-02401D58C227}" type="datetime'2''''''7''''''''''''''''6'''''''''''''">
              <a:rPr lang="en-US" sz="1600"/>
              <a:pPr algn="ctr" eaLnBrk="0" hangingPunct="0"/>
              <a:t>276</a:t>
            </a:fld>
            <a:endParaRPr lang="en-US" sz="1600">
              <a:sym typeface="Arial" charset="0"/>
            </a:endParaRPr>
          </a:p>
        </p:txBody>
      </p:sp>
      <p:sp>
        <p:nvSpPr>
          <p:cNvPr id="259100" name="Text Placeholder 2"/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892175" y="4994275"/>
            <a:ext cx="3397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fld id="{0948AB7A-885E-4D7C-8FBC-54EEB85EEBF7}" type="datetime'''''''''2''0''1''''''''2'''''''''''''''''''''''''''''">
              <a:rPr lang="en-US" sz="1000"/>
              <a:pPr eaLnBrk="0" hangingPunct="0"/>
              <a:t>2012</a:t>
            </a:fld>
            <a:r>
              <a:rPr lang="en-US" sz="1000" baseline="30000"/>
              <a:t>1</a:t>
            </a:r>
            <a:r>
              <a:rPr lang="en-US" sz="1000"/>
              <a:t> </a:t>
            </a:r>
            <a:endParaRPr lang="en-US" sz="1000">
              <a:sym typeface="Arial" charset="0"/>
            </a:endParaRPr>
          </a:p>
        </p:txBody>
      </p:sp>
      <p:sp>
        <p:nvSpPr>
          <p:cNvPr id="259101" name="Text Placeholder 2"/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931863" y="4549775"/>
            <a:ext cx="260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 eaLnBrk="0" hangingPunct="0"/>
            <a:fld id="{FDCA7DB4-C789-4F6E-A6CF-D186747D8E66}" type="datetime'''''2''''''''''''8''''''''''''''''''1'''''''''''''''''''">
              <a:rPr lang="en-US" sz="1600"/>
              <a:pPr algn="ctr" eaLnBrk="0" hangingPunct="0"/>
              <a:t>281</a:t>
            </a:fld>
            <a:endParaRPr lang="en-US" sz="1600">
              <a:sym typeface="Arial" charset="0"/>
            </a:endParaRPr>
          </a:p>
        </p:txBody>
      </p:sp>
      <p:sp>
        <p:nvSpPr>
          <p:cNvPr id="259102" name="Text Placeholder 2"/>
          <p:cNvSpPr>
            <a:spLocks noGrp="1"/>
          </p:cNvSpPr>
          <p:nvPr>
            <p:custDataLst>
              <p:tags r:id="rId22"/>
            </p:custDataLst>
          </p:nvPr>
        </p:nvSpPr>
        <p:spPr bwMode="auto">
          <a:xfrm>
            <a:off x="1138238" y="5873750"/>
            <a:ext cx="330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 eaLnBrk="0" hangingPunct="0"/>
            <a:endParaRPr lang="ru-RU" sz="1000">
              <a:sym typeface="Arial" charset="0"/>
            </a:endParaRPr>
          </a:p>
        </p:txBody>
      </p:sp>
      <p:sp>
        <p:nvSpPr>
          <p:cNvPr id="98" name="Rectangle 36"/>
          <p:cNvSpPr>
            <a:spLocks noChangeArrowheads="1"/>
          </p:cNvSpPr>
          <p:nvPr>
            <p:custDataLst>
              <p:tags r:id="rId23"/>
            </p:custDataLst>
          </p:nvPr>
        </p:nvSpPr>
        <p:spPr bwMode="gray">
          <a:xfrm>
            <a:off x="5332413" y="1422400"/>
            <a:ext cx="4343400" cy="7397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algn="ctr" rotWithShape="0">
              <a:schemeClr val="accent2"/>
            </a:outerShdw>
          </a:effectLst>
        </p:spPr>
        <p:txBody>
          <a:bodyPr tIns="91440" bIns="9144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/>
              </a:rPr>
              <a:t>Упрощение процедур получения разрешения на строительство</a:t>
            </a:r>
          </a:p>
        </p:txBody>
      </p:sp>
      <p:sp>
        <p:nvSpPr>
          <p:cNvPr id="259104" name="Text Box 38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232400" y="2503488"/>
            <a:ext cx="4443413" cy="1293812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>
            <a:spAutoFit/>
          </a:bodyPr>
          <a:lstStyle/>
          <a:p>
            <a:pPr marL="85725" indent="-85725">
              <a:spcAft>
                <a:spcPts val="600"/>
              </a:spcAft>
              <a:buFontTx/>
              <a:buChar char="•"/>
            </a:pPr>
            <a:r>
              <a:rPr lang="ru-RU">
                <a:solidFill>
                  <a:srgbClr val="202021"/>
                </a:solidFill>
              </a:rPr>
              <a:t> Снизить в более чем 7 раз совокупное время для прохождения всех этапов по получению разрешений на строительство (дней)!</a:t>
            </a:r>
            <a:endParaRPr lang="en-US">
              <a:solidFill>
                <a:srgbClr val="202021"/>
              </a:solidFill>
            </a:endParaRPr>
          </a:p>
        </p:txBody>
      </p:sp>
      <p:sp useBgFill="1">
        <p:nvSpPr>
          <p:cNvPr id="259105" name="Text Placeholder 2"/>
          <p:cNvSpPr>
            <a:spLocks noGrp="1"/>
          </p:cNvSpPr>
          <p:nvPr>
            <p:custDataLst>
              <p:tags r:id="rId25"/>
            </p:custDataLst>
          </p:nvPr>
        </p:nvSpPr>
        <p:spPr bwMode="auto">
          <a:xfrm>
            <a:off x="7777163" y="3135313"/>
            <a:ext cx="190500" cy="1524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/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106" name="Text Placeholder 2"/>
          <p:cNvSpPr>
            <a:spLocks noGrp="1"/>
          </p:cNvSpPr>
          <p:nvPr>
            <p:custDataLst>
              <p:tags r:id="rId26"/>
            </p:custDataLst>
          </p:nvPr>
        </p:nvSpPr>
        <p:spPr bwMode="auto">
          <a:xfrm>
            <a:off x="6883400" y="3405188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graphicFrame>
        <p:nvGraphicFramePr>
          <p:cNvPr id="259083" name="Object 11"/>
          <p:cNvGraphicFramePr>
            <a:graphicFrameLocks noChangeAspect="1"/>
          </p:cNvGraphicFramePr>
          <p:nvPr>
            <p:custDataLst>
              <p:tags r:id="rId27"/>
            </p:custDataLst>
          </p:nvPr>
        </p:nvGraphicFramePr>
        <p:xfrm>
          <a:off x="5262563" y="4049713"/>
          <a:ext cx="3559175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04" name="Chart" r:id="rId44" imgW="3562302" imgH="1038344" progId="MSGraph.Chart.8">
                  <p:embed followColorScheme="full"/>
                </p:oleObj>
              </mc:Choice>
              <mc:Fallback>
                <p:oleObj name="Chart" r:id="rId44" imgW="3562302" imgH="1038344" progId="MSGraph.Chart.8">
                  <p:embed followColorScheme="full"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2563" y="4049713"/>
                        <a:ext cx="3559175" cy="1036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9107" name="Straight Connector 48"/>
          <p:cNvCxnSpPr>
            <a:cxnSpLocks noChangeShapeType="1"/>
          </p:cNvCxnSpPr>
          <p:nvPr>
            <p:custDataLst>
              <p:tags r:id="rId28"/>
            </p:custDataLst>
          </p:nvPr>
        </p:nvCxnSpPr>
        <p:spPr bwMode="gray">
          <a:xfrm>
            <a:off x="8313738" y="4808538"/>
            <a:ext cx="0" cy="77787"/>
          </a:xfrm>
          <a:prstGeom prst="line">
            <a:avLst/>
          </a:prstGeom>
          <a:noFill/>
          <a:ln w="6350" algn="ctr">
            <a:solidFill>
              <a:srgbClr val="808080"/>
            </a:solidFill>
            <a:round/>
            <a:headEnd type="none" w="lg" len="lg"/>
            <a:tailEnd type="none" w="lg" len="lg"/>
          </a:ln>
        </p:spPr>
      </p:cxnSp>
      <p:sp>
        <p:nvSpPr>
          <p:cNvPr id="259108" name="Text Placeholder 2"/>
          <p:cNvSpPr>
            <a:spLocks noGrp="1"/>
          </p:cNvSpPr>
          <p:nvPr>
            <p:custDataLst>
              <p:tags r:id="rId29"/>
            </p:custDataLst>
          </p:nvPr>
        </p:nvSpPr>
        <p:spPr bwMode="auto">
          <a:xfrm>
            <a:off x="8167688" y="5041900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fld id="{F01D85ED-D021-41BD-8A63-EDF7255526D8}" type="datetime'''''2''''''''''''''''0''''''''''''''2''0'''''''''">
              <a:rPr lang="en-US" sz="1000">
                <a:solidFill>
                  <a:srgbClr val="000000"/>
                </a:solidFill>
              </a:rPr>
              <a:pPr algn="ctr"/>
              <a:t>2020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109" name="Text Placeholder 2"/>
          <p:cNvSpPr>
            <a:spLocks noGrp="1"/>
          </p:cNvSpPr>
          <p:nvPr>
            <p:custDataLst>
              <p:tags r:id="rId30"/>
            </p:custDataLst>
          </p:nvPr>
        </p:nvSpPr>
        <p:spPr bwMode="auto">
          <a:xfrm>
            <a:off x="8218488" y="4656138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b"/>
          <a:lstStyle/>
          <a:p>
            <a:pPr algn="ctr" eaLnBrk="0" hangingPunct="0"/>
            <a:fld id="{10154F1B-3C04-438A-96A4-607500D2AA7A}" type="datetime'''''''''''''''''''''5''''''''''''''''''''''6'''''''''''''''''">
              <a:rPr lang="en-US" sz="1600">
                <a:solidFill>
                  <a:srgbClr val="000000"/>
                </a:solidFill>
              </a:rPr>
              <a:pPr algn="ctr" eaLnBrk="0" hangingPunct="0"/>
              <a:t>56</a:t>
            </a:fld>
            <a:endParaRPr lang="en-US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110" name="Text Placeholder 2"/>
          <p:cNvSpPr>
            <a:spLocks noGrp="1"/>
          </p:cNvSpPr>
          <p:nvPr>
            <p:custDataLst>
              <p:tags r:id="rId31"/>
            </p:custDataLst>
          </p:nvPr>
        </p:nvSpPr>
        <p:spPr bwMode="auto">
          <a:xfrm>
            <a:off x="7326313" y="5041900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fld id="{7DF9A738-2915-4AF7-A02C-468AE83F45C9}" type="datetime'''''''''2''''0''1''5'''">
              <a:rPr lang="en-US" sz="1000">
                <a:solidFill>
                  <a:srgbClr val="000000"/>
                </a:solidFill>
              </a:rPr>
              <a:pPr algn="ctr"/>
              <a:t>2015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111" name="Text Placeholder 2"/>
          <p:cNvSpPr>
            <a:spLocks noGrp="1"/>
          </p:cNvSpPr>
          <p:nvPr>
            <p:custDataLst>
              <p:tags r:id="rId32"/>
            </p:custDataLst>
          </p:nvPr>
        </p:nvSpPr>
        <p:spPr bwMode="auto">
          <a:xfrm>
            <a:off x="7342188" y="4741863"/>
            <a:ext cx="260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 eaLnBrk="0" hangingPunct="0"/>
            <a:fld id="{FB809720-C901-4CE6-82A4-AB634584F244}" type="datetime'''''''''1''''''''''''''''''''''''''''''''''3''''''''''''''''0'">
              <a:rPr lang="en-US" sz="1600">
                <a:solidFill>
                  <a:srgbClr val="000000"/>
                </a:solidFill>
              </a:rPr>
              <a:pPr algn="ctr" eaLnBrk="0" hangingPunct="0"/>
              <a:t>130</a:t>
            </a:fld>
            <a:endParaRPr lang="en-US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112" name="Text Placeholder 2"/>
          <p:cNvSpPr>
            <a:spLocks noGrp="1"/>
          </p:cNvSpPr>
          <p:nvPr>
            <p:custDataLst>
              <p:tags r:id="rId33"/>
            </p:custDataLst>
          </p:nvPr>
        </p:nvSpPr>
        <p:spPr bwMode="auto">
          <a:xfrm>
            <a:off x="6483350" y="5041900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fld id="{BFAFBF53-F73E-446D-A843-0CE2C68CC8F5}" type="datetime'''''''''''''''2''''''0''''''''''''''''''''''''1''3'''''">
              <a:rPr lang="en-US" sz="1000">
                <a:solidFill>
                  <a:srgbClr val="000000"/>
                </a:solidFill>
              </a:rPr>
              <a:pPr algn="ctr"/>
              <a:t>2013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113" name="Text Placeholder 2"/>
          <p:cNvSpPr>
            <a:spLocks noGrp="1"/>
          </p:cNvSpPr>
          <p:nvPr>
            <p:custDataLst>
              <p:tags r:id="rId34"/>
            </p:custDataLst>
          </p:nvPr>
        </p:nvSpPr>
        <p:spPr bwMode="auto">
          <a:xfrm>
            <a:off x="6499225" y="4741863"/>
            <a:ext cx="260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 eaLnBrk="0" hangingPunct="0"/>
            <a:fld id="{F31B63A6-54AA-4F44-8311-028274AE04E8}" type="datetime'''''''''1''3''''''''0'''''''''''''''''''''''''''">
              <a:rPr lang="en-US" sz="1600">
                <a:solidFill>
                  <a:srgbClr val="000000"/>
                </a:solidFill>
              </a:rPr>
              <a:pPr algn="ctr" eaLnBrk="0" hangingPunct="0"/>
              <a:t>130</a:t>
            </a:fld>
            <a:endParaRPr lang="en-US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114" name="Text Placeholder 2"/>
          <p:cNvSpPr>
            <a:spLocks noGrp="1"/>
          </p:cNvSpPr>
          <p:nvPr>
            <p:custDataLst>
              <p:tags r:id="rId35"/>
            </p:custDataLst>
          </p:nvPr>
        </p:nvSpPr>
        <p:spPr bwMode="auto">
          <a:xfrm>
            <a:off x="5618163" y="5041900"/>
            <a:ext cx="3397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fld id="{BB7166C6-2169-4B53-BC30-C7812A1F1C38}" type="datetime'''''''''2''''''''''''''0''''''''''''''''''1''2'''''''''''''">
              <a:rPr lang="en-US" sz="1000">
                <a:solidFill>
                  <a:srgbClr val="000000"/>
                </a:solidFill>
              </a:rPr>
              <a:pPr eaLnBrk="0" hangingPunct="0"/>
              <a:t>2012</a:t>
            </a:fld>
            <a:r>
              <a:rPr lang="en-US" sz="1000" baseline="30000">
                <a:solidFill>
                  <a:srgbClr val="000000"/>
                </a:solidFill>
              </a:rPr>
              <a:t>1</a:t>
            </a:r>
            <a:r>
              <a:rPr lang="en-US" sz="1000">
                <a:solidFill>
                  <a:srgbClr val="000000"/>
                </a:solidFill>
              </a:rPr>
              <a:t> </a:t>
            </a:r>
            <a:endParaRPr lang="en-US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115" name="Text Placeholder 2"/>
          <p:cNvSpPr>
            <a:spLocks noGrp="1"/>
          </p:cNvSpPr>
          <p:nvPr>
            <p:custDataLst>
              <p:tags r:id="rId36"/>
            </p:custDataLst>
          </p:nvPr>
        </p:nvSpPr>
        <p:spPr bwMode="auto">
          <a:xfrm>
            <a:off x="5657850" y="4471988"/>
            <a:ext cx="260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 eaLnBrk="0" hangingPunct="0"/>
            <a:fld id="{E18EDAA4-EA85-4C7F-9A12-99DCF7B4D4F3}" type="datetime'''''''''''4''''''''''2''''''''''''''''''''''''''''''3'''''''">
              <a:rPr lang="en-US" sz="1600">
                <a:solidFill>
                  <a:srgbClr val="000000"/>
                </a:solidFill>
              </a:rPr>
              <a:pPr algn="ctr" eaLnBrk="0" hangingPunct="0"/>
              <a:t>423</a:t>
            </a:fld>
            <a:endParaRPr lang="en-US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59116" name="Oval 4"/>
          <p:cNvSpPr>
            <a:spLocks noChangeArrowheads="1"/>
          </p:cNvSpPr>
          <p:nvPr>
            <p:custDataLst>
              <p:tags r:id="rId37"/>
            </p:custDataLst>
          </p:nvPr>
        </p:nvSpPr>
        <p:spPr bwMode="gray">
          <a:xfrm>
            <a:off x="219075" y="1360488"/>
            <a:ext cx="295275" cy="295275"/>
          </a:xfrm>
          <a:prstGeom prst="ellipse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59117" name="Oval 4"/>
          <p:cNvSpPr>
            <a:spLocks noChangeArrowheads="1"/>
          </p:cNvSpPr>
          <p:nvPr>
            <p:custDataLst>
              <p:tags r:id="rId38"/>
            </p:custDataLst>
          </p:nvPr>
        </p:nvSpPr>
        <p:spPr bwMode="gray">
          <a:xfrm>
            <a:off x="5073650" y="1412875"/>
            <a:ext cx="295275" cy="295275"/>
          </a:xfrm>
          <a:prstGeom prst="ellipse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54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D23B915E-394F-4590-944E-F6E2AD2B8DF5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5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  <p:sp>
        <p:nvSpPr>
          <p:cNvPr id="259119" name="BCG_FootNote_Box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461963" y="6334125"/>
            <a:ext cx="8685212" cy="328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ct val="90000"/>
              </a:lnSpc>
            </a:pPr>
            <a:r>
              <a:rPr lang="ru-RU" sz="800">
                <a:solidFill>
                  <a:srgbClr val="000000"/>
                </a:solidFill>
              </a:rPr>
              <a:t>1. Рейтинг представлен на начало года, показатели приводятся также на начало года</a:t>
            </a:r>
          </a:p>
          <a:p>
            <a:pPr eaLnBrk="0" hangingPunct="0">
              <a:lnSpc>
                <a:spcPct val="90000"/>
              </a:lnSpc>
            </a:pPr>
            <a:r>
              <a:rPr lang="ru-RU" sz="800">
                <a:solidFill>
                  <a:srgbClr val="000000"/>
                </a:solidFill>
              </a:rPr>
              <a:t>Источник: </a:t>
            </a:r>
            <a:r>
              <a:rPr lang="en-US" sz="800">
                <a:solidFill>
                  <a:srgbClr val="000000"/>
                </a:solidFill>
              </a:rPr>
              <a:t>World Bank</a:t>
            </a:r>
            <a:r>
              <a:rPr lang="ru-RU" sz="800">
                <a:solidFill>
                  <a:srgbClr val="000000"/>
                </a:solidFill>
              </a:rPr>
              <a:t>, анализ </a:t>
            </a:r>
            <a:r>
              <a:rPr lang="en-US" sz="800">
                <a:solidFill>
                  <a:srgbClr val="000000"/>
                </a:solidFill>
              </a:rPr>
              <a:t>BCG</a:t>
            </a:r>
            <a:endParaRPr lang="ru-RU" sz="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9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9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9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9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9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5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5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5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9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9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9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9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5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5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259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9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59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9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9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9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9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9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9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9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9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9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9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59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59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59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9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9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59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9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59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59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59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59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59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48" grpId="0" animBg="1"/>
      <p:bldP spid="259087" grpId="0"/>
      <p:bldP spid="259088" grpId="0"/>
      <p:bldP spid="259089" grpId="0"/>
      <p:bldP spid="259090" grpId="0"/>
      <p:bldP spid="259091" grpId="0"/>
      <p:bldOleChart spid="259080" grpId="0"/>
      <p:bldP spid="259094" grpId="0"/>
      <p:bldP spid="259095" grpId="0"/>
      <p:bldP spid="259096" grpId="0"/>
      <p:bldP spid="259097" grpId="0"/>
      <p:bldP spid="259098" grpId="0"/>
      <p:bldP spid="259099" grpId="0"/>
      <p:bldP spid="259100" grpId="0"/>
      <p:bldP spid="259101" grpId="0"/>
      <p:bldP spid="98" grpId="0" animBg="1"/>
      <p:bldP spid="259104" grpId="0"/>
      <p:bldP spid="259105" grpId="0" animBg="1"/>
      <p:bldP spid="259106" grpId="0"/>
      <p:bldOleChart spid="259083" grpId="0"/>
      <p:bldP spid="259108" grpId="0"/>
      <p:bldP spid="259109" grpId="0"/>
      <p:bldP spid="259110" grpId="0"/>
      <p:bldP spid="259111" grpId="0"/>
      <p:bldP spid="259112" grpId="0"/>
      <p:bldP spid="259113" grpId="0"/>
      <p:bldP spid="259114" grpId="0"/>
      <p:bldP spid="259115" grpId="0"/>
      <p:bldP spid="259116" grpId="0" animBg="1"/>
      <p:bldP spid="2591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26" name="think-cell Slide" r:id="rId34" imgW="0" imgH="0" progId="">
                  <p:embed/>
                </p:oleObj>
              </mc:Choice>
              <mc:Fallback>
                <p:oleObj name="think-cell Slide" r:id="rId34" imgW="0" imgH="0" progId="">
                  <p:embed/>
                  <p:pic>
                    <p:nvPicPr>
                      <p:cNvPr id="0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1402" name="Rectangle 3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bg2"/>
            </a:solidFill>
            <a:miter lim="800000"/>
            <a:headEnd type="none" w="lg" len="lg"/>
            <a:tailEnd type="none" w="lg" len="lg"/>
          </a:ln>
        </p:spPr>
        <p:txBody>
          <a:bodyPr wrap="none" lIns="0" tIns="0" rIns="0" bIns="0" anchor="ctr"/>
          <a:lstStyle/>
          <a:p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403" name="Rectangle 19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pPr eaLnBrk="1" hangingPunct="1"/>
            <a:r>
              <a:rPr lang="en-US" smtClean="0"/>
              <a:t>KPI </a:t>
            </a:r>
            <a:r>
              <a:rPr lang="ru-RU" smtClean="0"/>
              <a:t>в</a:t>
            </a:r>
            <a:r>
              <a:rPr lang="en-US" smtClean="0"/>
              <a:t> </a:t>
            </a:r>
            <a:r>
              <a:rPr lang="ru-RU" smtClean="0"/>
              <a:t>дорожных картах: чего мы хотим достичь по </a:t>
            </a:r>
            <a:r>
              <a:rPr lang="ru-RU" smtClean="0">
                <a:solidFill>
                  <a:srgbClr val="009999"/>
                </a:solidFill>
              </a:rPr>
              <a:t>экспорту</a:t>
            </a:r>
            <a:r>
              <a:rPr lang="ru-RU" smtClean="0"/>
              <a:t> и </a:t>
            </a:r>
            <a:r>
              <a:rPr lang="ru-RU" smtClean="0">
                <a:solidFill>
                  <a:srgbClr val="009999"/>
                </a:solidFill>
              </a:rPr>
              <a:t>таможенному администрированию </a:t>
            </a:r>
            <a:endParaRPr lang="ru-RU" sz="1600" smtClean="0">
              <a:solidFill>
                <a:srgbClr val="009999"/>
              </a:solidFill>
            </a:endParaRPr>
          </a:p>
        </p:txBody>
      </p:sp>
      <p:sp>
        <p:nvSpPr>
          <p:cNvPr id="64548" name="Rectangle 36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447675" y="1422400"/>
            <a:ext cx="4397375" cy="7397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algn="ctr" rotWithShape="0">
              <a:schemeClr val="accent2"/>
            </a:outerShdw>
          </a:effectLst>
        </p:spPr>
        <p:txBody>
          <a:bodyPr tIns="91440" bIns="9144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Arial"/>
              </a:rPr>
              <a:t>Совершенствование таможенного администрирования</a:t>
            </a:r>
          </a:p>
        </p:txBody>
      </p:sp>
      <p:sp>
        <p:nvSpPr>
          <p:cNvPr id="98" name="Rectangle 36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4981575" y="1422400"/>
            <a:ext cx="4735513" cy="7397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algn="ctr" rotWithShape="0">
              <a:schemeClr val="accent2"/>
            </a:outerShdw>
          </a:effectLst>
        </p:spPr>
        <p:txBody>
          <a:bodyPr tIns="91440" bIns="91440" anchor="b">
            <a:spAutoFit/>
          </a:bodyPr>
          <a:lstStyle/>
          <a:p>
            <a:pPr marL="342900" lvl="1" indent="-228600">
              <a:buClr>
                <a:srgbClr val="177B57"/>
              </a:buClr>
              <a:buSzPct val="100000"/>
              <a:defRPr/>
            </a:pPr>
            <a:r>
              <a:rPr lang="ru-RU" b="1" dirty="0">
                <a:solidFill>
                  <a:srgbClr val="002060"/>
                </a:solidFill>
              </a:rPr>
              <a:t>    Поддержка доступа на зарубежные рынки и поддержка экспорта</a:t>
            </a:r>
            <a:endParaRPr lang="ru-RU" b="1" dirty="0">
              <a:solidFill>
                <a:srgbClr val="002060"/>
              </a:solidFill>
              <a:cs typeface="Tahoma" pitchFamily="34" charset="0"/>
            </a:endParaRPr>
          </a:p>
        </p:txBody>
      </p:sp>
      <p:sp>
        <p:nvSpPr>
          <p:cNvPr id="271377" name="Text Box 3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4650" y="2701925"/>
            <a:ext cx="4621213" cy="738188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>
            <a:spAutoFit/>
          </a:bodyPr>
          <a:lstStyle/>
          <a:p>
            <a:pPr marL="288925" lvl="1" indent="-174625">
              <a:buClr>
                <a:srgbClr val="177B57"/>
              </a:buClr>
              <a:buSzPct val="100000"/>
              <a:buFont typeface="Arial" charset="0"/>
              <a:buChar char="•"/>
            </a:pPr>
            <a:r>
              <a:rPr lang="ru-RU">
                <a:solidFill>
                  <a:srgbClr val="000000"/>
                </a:solidFill>
              </a:rPr>
              <a:t> Сократить сроки оформления документов в более чем 4 раза!</a:t>
            </a:r>
          </a:p>
        </p:txBody>
      </p:sp>
      <p:graphicFrame>
        <p:nvGraphicFramePr>
          <p:cNvPr id="271371" name="Object 1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600075" y="4167188"/>
          <a:ext cx="19526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27" name="Chart" r:id="rId35" imgW="1952816" imgH="914400" progId="MSGraph.Chart.8">
                  <p:embed followColorScheme="full"/>
                </p:oleObj>
              </mc:Choice>
              <mc:Fallback>
                <p:oleObj name="Chart" r:id="rId35" imgW="1952816" imgH="914400" progId="MSGraph.Chart.8">
                  <p:embed followColorScheme="full"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" y="4167188"/>
                        <a:ext cx="1952625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1378" name="Text Placeholder 2"/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2078038" y="4845050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fld id="{4AA354A6-F161-458B-B2DB-F9AF8F10CB7F}" type="datetime'''''''''''''2''''''''''0''''''20'''''''''''''''''''''">
              <a:rPr lang="en-US" sz="1000">
                <a:solidFill>
                  <a:srgbClr val="000000"/>
                </a:solidFill>
              </a:rPr>
              <a:pPr/>
              <a:t>2020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 useBgFill="1">
        <p:nvSpPr>
          <p:cNvPr id="271379" name="Text Placeholder 2"/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2128838" y="4386263"/>
            <a:ext cx="120650" cy="1524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fld id="{41FB4895-2DBD-420F-8CEF-DBC664915375}" type="datetime'''''''''''''''''''''''7'''''''''''''''''''''''''''">
              <a:rPr lang="en-US" sz="1600">
                <a:solidFill>
                  <a:srgbClr val="000000"/>
                </a:solidFill>
              </a:rPr>
              <a:pPr/>
              <a:t>7</a:t>
            </a:fld>
            <a:endParaRPr lang="ru-RU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380" name="Text Placeholder 2"/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1639888" y="4845050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fld id="{83898E00-C51B-4D7F-A9E4-28BA80F17F74}" type="datetime'''''''''''''''''20''''''''''''''''''1''''''5'">
              <a:rPr lang="en-US" sz="1000">
                <a:solidFill>
                  <a:srgbClr val="000000"/>
                </a:solidFill>
              </a:rPr>
              <a:pPr/>
              <a:t>2015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 useBgFill="1">
        <p:nvSpPr>
          <p:cNvPr id="271381" name="Text Placeholder 2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1646238" y="4333875"/>
            <a:ext cx="190500" cy="1524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fld id="{7DB059C4-895D-4FEB-9295-69B3713CE432}" type="datetime'''1''''''''''''''''''''''''''''''''''''''''''5'''''''">
              <a:rPr lang="en-US" sz="1600">
                <a:solidFill>
                  <a:srgbClr val="000000"/>
                </a:solidFill>
              </a:rPr>
              <a:pPr/>
              <a:t>15</a:t>
            </a:fld>
            <a:endParaRPr lang="ru-RU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382" name="Text Placeholder 2"/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1201738" y="4845050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fld id="{39C0E2CE-DC45-48A5-893F-74A8C116F9DD}" type="datetime'''''''''2''''01''''''''''''''''''3'''''''''''''''''''''''''">
              <a:rPr lang="en-US" sz="1000">
                <a:solidFill>
                  <a:srgbClr val="000000"/>
                </a:solidFill>
              </a:rPr>
              <a:pPr/>
              <a:t>2013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383" name="Text Placeholder 2"/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1220788" y="4138613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fld id="{D91B12EE-F075-4F1B-917E-F07DB99378D4}" type="datetime'''2''''''4'''''''''''''''''''''''''''''''''''''''''''">
              <a:rPr lang="en-US" sz="1600">
                <a:solidFill>
                  <a:srgbClr val="000000"/>
                </a:solidFill>
              </a:rPr>
              <a:pPr/>
              <a:t>24</a:t>
            </a:fld>
            <a:endParaRPr lang="ru-RU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384" name="Text Placeholder 2"/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739775" y="4845050"/>
            <a:ext cx="3397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fld id="{53F89BF7-456B-42B8-A043-F896F91D5D0C}" type="datetime'''''''''''''''2''''''''''''''''''''''''''0''1''''2'''">
              <a:rPr lang="en-US" sz="1000"/>
              <a:pPr eaLnBrk="0" hangingPunct="0"/>
              <a:t>2012</a:t>
            </a:fld>
            <a:r>
              <a:rPr lang="en-US" sz="1000" baseline="30000"/>
              <a:t>1</a:t>
            </a:r>
            <a:r>
              <a:rPr lang="en-US" sz="1000"/>
              <a:t> </a:t>
            </a:r>
            <a:endParaRPr lang="en-US" sz="1000">
              <a:sym typeface="Arial" charset="0"/>
            </a:endParaRPr>
          </a:p>
        </p:txBody>
      </p:sp>
      <p:sp>
        <p:nvSpPr>
          <p:cNvPr id="271385" name="Text Placeholder 2"/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814388" y="4062413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 eaLnBrk="0" hangingPunct="0"/>
            <a:fld id="{070FC476-1AB4-4161-879E-FDF35ADFABAD}" type="datetime'''''3''''''''''''''''''''''''''''''''''''''6'''''">
              <a:rPr lang="en-US" sz="1600"/>
              <a:pPr algn="ctr" eaLnBrk="0" hangingPunct="0"/>
              <a:t>36</a:t>
            </a:fld>
            <a:endParaRPr lang="en-US" sz="1600">
              <a:sym typeface="Arial" charset="0"/>
            </a:endParaRPr>
          </a:p>
        </p:txBody>
      </p:sp>
      <p:graphicFrame>
        <p:nvGraphicFramePr>
          <p:cNvPr id="271372" name="Object 12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2860675" y="4167188"/>
          <a:ext cx="19526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28" name="Chart" r:id="rId37" imgW="1952816" imgH="914400" progId="MSGraph.Chart.8">
                  <p:embed followColorScheme="full"/>
                </p:oleObj>
              </mc:Choice>
              <mc:Fallback>
                <p:oleObj name="Chart" r:id="rId37" imgW="1952816" imgH="914400" progId="MSGraph.Chart.8">
                  <p:embed followColorScheme="full"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0675" y="4167188"/>
                        <a:ext cx="1952625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1386" name="Text Placeholder 2"/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4338638" y="4845050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fld id="{49EBDB66-E118-4982-BDCD-73A7017E1E83}" type="datetime'''''''''''''2''''0''''''2''''0'''''''''''''''''''''''''">
              <a:rPr lang="en-US" sz="1000">
                <a:solidFill>
                  <a:srgbClr val="000000"/>
                </a:solidFill>
              </a:rPr>
              <a:pPr/>
              <a:t>2020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 useBgFill="1">
        <p:nvSpPr>
          <p:cNvPr id="271387" name="Text Placeholder 2"/>
          <p:cNvSpPr>
            <a:spLocks noGrp="1"/>
          </p:cNvSpPr>
          <p:nvPr>
            <p:custDataLst>
              <p:tags r:id="rId19"/>
            </p:custDataLst>
          </p:nvPr>
        </p:nvSpPr>
        <p:spPr bwMode="auto">
          <a:xfrm>
            <a:off x="4383088" y="4349750"/>
            <a:ext cx="120650" cy="1524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fld id="{2D40E6A9-A88F-42FF-8888-87D79DF27502}" type="datetime'''''''''7'''''''''''''''''''">
              <a:rPr lang="en-US" sz="1600">
                <a:solidFill>
                  <a:srgbClr val="000000"/>
                </a:solidFill>
              </a:rPr>
              <a:pPr/>
              <a:t>7</a:t>
            </a:fld>
            <a:endParaRPr lang="ru-RU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388" name="Text Placeholder 2"/>
          <p:cNvSpPr>
            <a:spLocks noGrp="1"/>
          </p:cNvSpPr>
          <p:nvPr>
            <p:custDataLst>
              <p:tags r:id="rId20"/>
            </p:custDataLst>
          </p:nvPr>
        </p:nvSpPr>
        <p:spPr bwMode="auto">
          <a:xfrm>
            <a:off x="3900488" y="4845050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fld id="{DF51F19E-FFA9-4471-9881-128D07F37BCE}" type="datetime'''''''2''''''0''''''''''''1''''5'''''''''''''''''">
              <a:rPr lang="en-US" sz="1000">
                <a:solidFill>
                  <a:srgbClr val="000000"/>
                </a:solidFill>
              </a:rPr>
              <a:pPr/>
              <a:t>2015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389" name="Text Placeholder 2"/>
          <p:cNvSpPr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3910013" y="4297363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fld id="{42801444-F86A-42F4-9288-E1D29FC66C3E}" type="datetime'''''''''''''''''''1''5'''''''''''''''''''''">
              <a:rPr lang="en-US" sz="1600">
                <a:solidFill>
                  <a:srgbClr val="000000"/>
                </a:solidFill>
              </a:rPr>
              <a:pPr/>
              <a:t>15</a:t>
            </a:fld>
            <a:endParaRPr lang="ru-RU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390" name="Text Placeholder 2"/>
          <p:cNvSpPr>
            <a:spLocks noGrp="1"/>
          </p:cNvSpPr>
          <p:nvPr>
            <p:custDataLst>
              <p:tags r:id="rId22"/>
            </p:custDataLst>
          </p:nvPr>
        </p:nvSpPr>
        <p:spPr bwMode="auto">
          <a:xfrm>
            <a:off x="3462338" y="4845050"/>
            <a:ext cx="292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fld id="{944A58C9-D2DE-476B-9A52-C956AB59CDF8}" type="datetime'''''''''''''2''''''''''''''''''''''''''''''''''''0''1''3'">
              <a:rPr lang="en-US" sz="1000">
                <a:solidFill>
                  <a:srgbClr val="000000"/>
                </a:solidFill>
              </a:rPr>
              <a:pPr/>
              <a:t>2013</a:t>
            </a:fld>
            <a:endParaRPr lang="ru-RU" sz="10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391" name="Text Placeholder 2"/>
          <p:cNvSpPr>
            <a:spLocks noGrp="1"/>
          </p:cNvSpPr>
          <p:nvPr>
            <p:custDataLst>
              <p:tags r:id="rId23"/>
            </p:custDataLst>
          </p:nvPr>
        </p:nvSpPr>
        <p:spPr bwMode="auto">
          <a:xfrm>
            <a:off x="3481388" y="4138613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fld id="{30D3B4A4-B363-4B23-A2D8-D727A4FE65F9}" type="datetime'''''''''''''''''2''''''''4'''''''''''''''''">
              <a:rPr lang="en-US" sz="1600">
                <a:solidFill>
                  <a:srgbClr val="000000"/>
                </a:solidFill>
              </a:rPr>
              <a:pPr/>
              <a:t>24</a:t>
            </a:fld>
            <a:endParaRPr lang="ru-RU" sz="16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71392" name="Text Placeholder 2"/>
          <p:cNvSpPr>
            <a:spLocks noGrp="1"/>
          </p:cNvSpPr>
          <p:nvPr>
            <p:custDataLst>
              <p:tags r:id="rId24"/>
            </p:custDataLst>
          </p:nvPr>
        </p:nvSpPr>
        <p:spPr bwMode="auto">
          <a:xfrm>
            <a:off x="3000375" y="4845050"/>
            <a:ext cx="3397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fld id="{92D44CE7-A1FC-439A-9A67-44480B263994}" type="datetime'''''''''2''''''''''''''''''''0''''1''''2'''''''''">
              <a:rPr lang="en-US" sz="1000"/>
              <a:pPr eaLnBrk="0" hangingPunct="0"/>
              <a:t>2012</a:t>
            </a:fld>
            <a:r>
              <a:rPr lang="en-US" sz="1000" baseline="30000"/>
              <a:t>1</a:t>
            </a:r>
            <a:r>
              <a:rPr lang="en-US" sz="1000"/>
              <a:t> </a:t>
            </a:r>
            <a:endParaRPr lang="en-US" sz="1000">
              <a:sym typeface="Arial" charset="0"/>
            </a:endParaRPr>
          </a:p>
        </p:txBody>
      </p:sp>
      <p:sp>
        <p:nvSpPr>
          <p:cNvPr id="271393" name="Text Placeholder 2"/>
          <p:cNvSpPr>
            <a:spLocks noGrp="1"/>
          </p:cNvSpPr>
          <p:nvPr>
            <p:custDataLst>
              <p:tags r:id="rId25"/>
            </p:custDataLst>
          </p:nvPr>
        </p:nvSpPr>
        <p:spPr bwMode="auto">
          <a:xfrm>
            <a:off x="3043238" y="4062413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5400" tIns="0" rIns="25400" bIns="0" anchor="ctr"/>
          <a:lstStyle/>
          <a:p>
            <a:pPr algn="ctr" eaLnBrk="0" hangingPunct="0"/>
            <a:fld id="{41FC0A34-1244-4F11-8BB9-9DD4F4671E83}" type="datetime'''''''''''''3''''''''''''''''''''''''''''''''''''''''''6'">
              <a:rPr lang="en-US" sz="1600"/>
              <a:pPr algn="ctr" eaLnBrk="0" hangingPunct="0"/>
              <a:t>36</a:t>
            </a:fld>
            <a:endParaRPr lang="en-US" sz="1600">
              <a:sym typeface="Arial" charset="0"/>
            </a:endParaRPr>
          </a:p>
        </p:txBody>
      </p:sp>
      <p:sp>
        <p:nvSpPr>
          <p:cNvPr id="271394" name="TextBox 166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1057275" y="3684588"/>
            <a:ext cx="86042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90000" bIns="90000">
            <a:spAutoFit/>
          </a:bodyPr>
          <a:lstStyle/>
          <a:p>
            <a:pPr algn="ctr"/>
            <a:r>
              <a:rPr lang="ru-RU" sz="1400" b="1">
                <a:solidFill>
                  <a:srgbClr val="000000"/>
                </a:solidFill>
              </a:rPr>
              <a:t>Импорт</a:t>
            </a:r>
            <a:endParaRPr lang="en-US" sz="1400" b="1">
              <a:solidFill>
                <a:srgbClr val="000000"/>
              </a:solidFill>
            </a:endParaRPr>
          </a:p>
        </p:txBody>
      </p:sp>
      <p:sp>
        <p:nvSpPr>
          <p:cNvPr id="271395" name="TextBox 167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243263" y="3716338"/>
            <a:ext cx="91122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90000" bIns="90000">
            <a:spAutoFit/>
          </a:bodyPr>
          <a:lstStyle/>
          <a:p>
            <a:pPr algn="ctr"/>
            <a:r>
              <a:rPr lang="ru-RU" sz="1400" b="1">
                <a:solidFill>
                  <a:srgbClr val="000000"/>
                </a:solidFill>
              </a:rPr>
              <a:t>Экспорт</a:t>
            </a:r>
            <a:endParaRPr lang="en-US" sz="1400" b="1">
              <a:solidFill>
                <a:srgbClr val="000000"/>
              </a:solidFill>
            </a:endParaRPr>
          </a:p>
        </p:txBody>
      </p:sp>
      <p:sp>
        <p:nvSpPr>
          <p:cNvPr id="198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FFA921C0-DEC7-4808-A422-B54186A65D41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6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  <p:sp>
        <p:nvSpPr>
          <p:cNvPr id="73" name="TextBox 72"/>
          <p:cNvSpPr txBox="1"/>
          <p:nvPr>
            <p:custDataLst>
              <p:tags r:id="rId28"/>
            </p:custDataLst>
          </p:nvPr>
        </p:nvSpPr>
        <p:spPr>
          <a:xfrm>
            <a:off x="5167313" y="2719388"/>
            <a:ext cx="40544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8925" lvl="1" indent="-174625">
              <a:spcBef>
                <a:spcPts val="0"/>
              </a:spcBef>
              <a:spcAft>
                <a:spcPts val="0"/>
              </a:spcAft>
              <a:buClr>
                <a:srgbClr val="177B57"/>
              </a:buClr>
              <a:buSzPct val="100000"/>
              <a:buFont typeface="Arial"/>
              <a:buChar char="•"/>
              <a:defRPr/>
            </a:pPr>
            <a:r>
              <a:rPr lang="ru-RU" dirty="0">
                <a:solidFill>
                  <a:srgbClr val="000000"/>
                </a:solidFill>
                <a:latin typeface="Arial"/>
                <a:cs typeface="+mn-cs"/>
              </a:rPr>
              <a:t>Значительно увеличить темпы роста числа организаций-экспортеров (2011 г. = 100</a:t>
            </a:r>
            <a:r>
              <a:rPr lang="en-US" dirty="0">
                <a:solidFill>
                  <a:srgbClr val="000000"/>
                </a:solidFill>
                <a:latin typeface="Arial"/>
                <a:cs typeface="+mn-cs"/>
              </a:rPr>
              <a:t>%</a:t>
            </a:r>
            <a:r>
              <a:rPr lang="ru-RU" dirty="0">
                <a:solidFill>
                  <a:srgbClr val="000000"/>
                </a:solidFill>
                <a:latin typeface="Arial"/>
                <a:cs typeface="+mn-cs"/>
              </a:rPr>
              <a:t>)!</a:t>
            </a:r>
          </a:p>
        </p:txBody>
      </p:sp>
      <p:sp>
        <p:nvSpPr>
          <p:cNvPr id="271427" name="BCG_FootNote_Box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461963" y="6334125"/>
            <a:ext cx="8685212" cy="328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eaLnBrk="0" hangingPunct="0">
              <a:lnSpc>
                <a:spcPct val="90000"/>
              </a:lnSpc>
            </a:pPr>
            <a:r>
              <a:rPr lang="ru-RU" sz="800">
                <a:solidFill>
                  <a:srgbClr val="000000"/>
                </a:solidFill>
              </a:rPr>
              <a:t>1. Рейтинг представлен на начало года, показатели приводятся также на начало года</a:t>
            </a:r>
          </a:p>
          <a:p>
            <a:pPr eaLnBrk="0" hangingPunct="0">
              <a:lnSpc>
                <a:spcPct val="90000"/>
              </a:lnSpc>
            </a:pPr>
            <a:r>
              <a:rPr lang="ru-RU" sz="800">
                <a:solidFill>
                  <a:srgbClr val="000000"/>
                </a:solidFill>
              </a:rPr>
              <a:t>Источник: </a:t>
            </a:r>
            <a:r>
              <a:rPr lang="en-US" sz="800">
                <a:solidFill>
                  <a:srgbClr val="000000"/>
                </a:solidFill>
              </a:rPr>
              <a:t>World Bank</a:t>
            </a:r>
            <a:r>
              <a:rPr lang="ru-RU" sz="800">
                <a:solidFill>
                  <a:srgbClr val="000000"/>
                </a:solidFill>
              </a:rPr>
              <a:t>, анализ </a:t>
            </a:r>
            <a:r>
              <a:rPr lang="en-US" sz="800">
                <a:solidFill>
                  <a:srgbClr val="000000"/>
                </a:solidFill>
              </a:rPr>
              <a:t>BCG</a:t>
            </a:r>
            <a:endParaRPr lang="ru-RU" sz="800">
              <a:solidFill>
                <a:srgbClr val="000000"/>
              </a:solidFill>
            </a:endParaRPr>
          </a:p>
        </p:txBody>
      </p:sp>
      <p:sp>
        <p:nvSpPr>
          <p:cNvPr id="271400" name="Oval 4"/>
          <p:cNvSpPr>
            <a:spLocks noChangeArrowheads="1"/>
          </p:cNvSpPr>
          <p:nvPr>
            <p:custDataLst>
              <p:tags r:id="rId30"/>
            </p:custDataLst>
          </p:nvPr>
        </p:nvSpPr>
        <p:spPr bwMode="gray">
          <a:xfrm>
            <a:off x="219075" y="1360488"/>
            <a:ext cx="295275" cy="295275"/>
          </a:xfrm>
          <a:prstGeom prst="ellipse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71401" name="Oval 4"/>
          <p:cNvSpPr>
            <a:spLocks noChangeArrowheads="1"/>
          </p:cNvSpPr>
          <p:nvPr>
            <p:custDataLst>
              <p:tags r:id="rId31"/>
            </p:custDataLst>
          </p:nvPr>
        </p:nvSpPr>
        <p:spPr bwMode="gray">
          <a:xfrm>
            <a:off x="5073650" y="1412875"/>
            <a:ext cx="295275" cy="295275"/>
          </a:xfrm>
          <a:prstGeom prst="ellipse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ru-RU" sz="1400" b="1">
                <a:solidFill>
                  <a:srgbClr val="FFFFFF"/>
                </a:solidFill>
              </a:rPr>
              <a:t>4</a:t>
            </a:r>
          </a:p>
        </p:txBody>
      </p:sp>
      <p:graphicFrame>
        <p:nvGraphicFramePr>
          <p:cNvPr id="4" name="Диаграмма 5"/>
          <p:cNvGraphicFramePr>
            <a:graphicFrameLocks/>
          </p:cNvGraphicFramePr>
          <p:nvPr>
            <p:custDataLst>
              <p:tags r:id="rId32"/>
            </p:custDataLst>
          </p:nvPr>
        </p:nvGraphicFramePr>
        <p:xfrm>
          <a:off x="5368925" y="3894138"/>
          <a:ext cx="3330575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29" name="Worksheet" r:id="rId39" imgW="3333845" imgH="1181219" progId="Excel.Sheet.8">
                  <p:embed/>
                </p:oleObj>
              </mc:Choice>
              <mc:Fallback>
                <p:oleObj name="Worksheet" r:id="rId39" imgW="3333845" imgH="1181219" progId="Excel.Sheet.8">
                  <p:embed/>
                  <p:pic>
                    <p:nvPicPr>
                      <p:cNvPr id="0" name="Диаграмма 5"/>
                      <p:cNvPicPr>
                        <a:picLocks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925" y="3894138"/>
                        <a:ext cx="3330575" cy="1182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1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1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1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1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1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1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1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1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1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1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1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1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1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1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1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1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1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1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1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1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1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1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1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1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27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48" grpId="0" animBg="1"/>
      <p:bldP spid="98" grpId="0" animBg="1"/>
      <p:bldP spid="271377" grpId="0"/>
      <p:bldOleChart spid="271371" grpId="0"/>
      <p:bldP spid="271378" grpId="0"/>
      <p:bldP spid="271379" grpId="0" animBg="1"/>
      <p:bldP spid="271380" grpId="0"/>
      <p:bldP spid="271381" grpId="0" animBg="1"/>
      <p:bldP spid="271382" grpId="0"/>
      <p:bldP spid="271383" grpId="0"/>
      <p:bldP spid="271384" grpId="0"/>
      <p:bldP spid="271385" grpId="0"/>
      <p:bldOleChart spid="271372" grpId="0"/>
      <p:bldP spid="271386" grpId="0"/>
      <p:bldP spid="271387" grpId="0" animBg="1"/>
      <p:bldP spid="271388" grpId="0"/>
      <p:bldP spid="271389" grpId="0"/>
      <p:bldP spid="271390" grpId="0"/>
      <p:bldP spid="271391" grpId="0"/>
      <p:bldP spid="271392" grpId="0"/>
      <p:bldP spid="271393" grpId="0"/>
      <p:bldP spid="271394" grpId="0"/>
      <p:bldP spid="271395" grpId="0"/>
      <p:bldP spid="271400" grpId="0" animBg="1"/>
      <p:bldP spid="271401" grpId="0" animBg="1"/>
      <p:bldOleChart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5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515938" y="163513"/>
            <a:ext cx="9345612" cy="831850"/>
          </a:xfrm>
        </p:spPr>
        <p:txBody>
          <a:bodyPr/>
          <a:lstStyle/>
          <a:p>
            <a:pPr eaLnBrk="1" hangingPunct="1"/>
            <a:r>
              <a:rPr lang="ru-RU" smtClean="0"/>
              <a:t>Ключевые факторы успеха </a:t>
            </a:r>
            <a:br>
              <a:rPr lang="ru-RU" smtClean="0"/>
            </a:br>
            <a:r>
              <a:rPr lang="ru-RU" smtClean="0"/>
              <a:t>реализации дорожных карт в видении АСИ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6A81496D-0D73-434D-94A4-E6C858CE7559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7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21640" y="1364296"/>
          <a:ext cx="7629596" cy="5004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9194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8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597" name="think-cell Slide" r:id="rId25" imgW="360" imgH="360" progId="">
                  <p:embed/>
                </p:oleObj>
              </mc:Choice>
              <mc:Fallback>
                <p:oleObj name="think-cell Slide" r:id="rId25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2019" name="Rectangle 2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90775" y="1998663"/>
            <a:ext cx="2109788" cy="4365625"/>
          </a:xfrm>
          <a:prstGeom prst="rect">
            <a:avLst/>
          </a:prstGeom>
          <a:solidFill>
            <a:srgbClr val="D2E0E6">
              <a:alpha val="23137"/>
            </a:srgbClr>
          </a:solidFill>
          <a:ln w="25400" algn="ctr">
            <a:solidFill>
              <a:srgbClr val="D2E0E6"/>
            </a:solidFill>
            <a:prstDash val="dash"/>
            <a:round/>
            <a:headEnd/>
            <a:tailEnd/>
          </a:ln>
        </p:spPr>
        <p:txBody>
          <a:bodyPr lIns="45720" rIns="45720" anchor="b"/>
          <a:lstStyle/>
          <a:p>
            <a:pPr algn="ctr" defTabSz="889000"/>
            <a:r>
              <a:rPr lang="ru-RU" sz="1400" b="1">
                <a:solidFill>
                  <a:srgbClr val="4D4D4D"/>
                </a:solidFill>
              </a:rPr>
              <a:t>В фокусе ответственных исполнителей</a:t>
            </a:r>
          </a:p>
        </p:txBody>
      </p:sp>
      <p:sp>
        <p:nvSpPr>
          <p:cNvPr id="342020" name="Title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71488" y="163513"/>
            <a:ext cx="9285287" cy="831850"/>
          </a:xfrm>
        </p:spPr>
        <p:txBody>
          <a:bodyPr/>
          <a:lstStyle/>
          <a:p>
            <a:r>
              <a:rPr lang="ru-RU" smtClean="0"/>
              <a:t>Из списка мероприятий и КПЭ выделяется самое приоритетное – контрольные точки, от которых зависит успех реализации карт</a:t>
            </a:r>
          </a:p>
        </p:txBody>
      </p:sp>
      <p:sp>
        <p:nvSpPr>
          <p:cNvPr id="5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455613" y="1101725"/>
            <a:ext cx="1868487" cy="6778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 дорожные карты</a:t>
            </a: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2486025" y="1101725"/>
            <a:ext cx="1863725" cy="6778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Мероприятия и КПЭ</a:t>
            </a:r>
          </a:p>
        </p:txBody>
      </p:sp>
      <p:sp>
        <p:nvSpPr>
          <p:cNvPr id="9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7229475" y="1350963"/>
            <a:ext cx="2212975" cy="4286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Контрольные точки</a:t>
            </a:r>
          </a:p>
        </p:txBody>
      </p:sp>
      <p:sp>
        <p:nvSpPr>
          <p:cNvPr id="19" name="TextBox 18"/>
          <p:cNvSpPr txBox="1"/>
          <p:nvPr>
            <p:custDataLst>
              <p:tags r:id="rId8"/>
            </p:custDataLst>
          </p:nvPr>
        </p:nvSpPr>
        <p:spPr>
          <a:xfrm>
            <a:off x="247650" y="1350963"/>
            <a:ext cx="914400" cy="914400"/>
          </a:xfrm>
          <a:prstGeom prst="rect">
            <a:avLst/>
          </a:prstGeom>
        </p:spPr>
        <p:txBody>
          <a:bodyPr wrap="none" lIns="45720" rIns="4572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err="1">
              <a:solidFill>
                <a:schemeClr val="tx2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342025" name="Group 29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382588" y="2049463"/>
            <a:ext cx="1917700" cy="2940050"/>
            <a:chOff x="543703" y="2048756"/>
            <a:chExt cx="2360146" cy="3620884"/>
          </a:xfrm>
        </p:grpSpPr>
        <p:pic>
          <p:nvPicPr>
            <p:cNvPr id="342045" name="Picture 3"/>
            <p:cNvPicPr>
              <a:picLocks noChangeAspect="1"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1688081" y="2048756"/>
              <a:ext cx="1215768" cy="84168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E2E2E2"/>
              </a:solidFill>
              <a:miter lim="800000"/>
              <a:headEnd/>
              <a:tailEnd/>
            </a:ln>
          </p:spPr>
        </p:pic>
        <p:pic>
          <p:nvPicPr>
            <p:cNvPr id="342046" name="Picture 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1688081" y="4846599"/>
              <a:ext cx="1188838" cy="82304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E2E2E2"/>
              </a:solidFill>
              <a:miter lim="800000"/>
              <a:headEnd/>
              <a:tailEnd/>
            </a:ln>
          </p:spPr>
        </p:pic>
        <p:pic>
          <p:nvPicPr>
            <p:cNvPr id="342047" name="Picture 3"/>
            <p:cNvPicPr>
              <a:picLocks noChangeAspect="1"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1688081" y="3918372"/>
              <a:ext cx="1188838" cy="82304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E2E2E2"/>
              </a:solidFill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543703" y="2359620"/>
              <a:ext cx="1064800" cy="312819"/>
            </a:xfrm>
            <a:prstGeom prst="rect">
              <a:avLst/>
            </a:prstGeom>
          </p:spPr>
          <p:txBody>
            <a:bodyPr wrap="none" lIns="37134" tIns="37134" rIns="37134" bIns="37134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37" b="1" dirty="0">
                  <a:latin typeface="+mj-lt"/>
                  <a:cs typeface="Tahoma" pitchFamily="34" charset="0"/>
                </a:rPr>
                <a:t>Энергетика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43703" y="5165219"/>
              <a:ext cx="1064800" cy="310864"/>
            </a:xfrm>
            <a:prstGeom prst="rect">
              <a:avLst/>
            </a:prstGeom>
          </p:spPr>
          <p:txBody>
            <a:bodyPr wrap="none" lIns="37134" tIns="37134" rIns="37134" bIns="37134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37" b="1" dirty="0">
                  <a:latin typeface="+mj-lt"/>
                  <a:cs typeface="Tahoma" pitchFamily="34" charset="0"/>
                </a:rPr>
                <a:t>Экспорт</a:t>
              </a:r>
            </a:p>
          </p:txBody>
        </p:sp>
        <p:pic>
          <p:nvPicPr>
            <p:cNvPr id="342050" name="Picture 3"/>
            <p:cNvPicPr>
              <a:picLocks noChangeAspect="1"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1688081" y="2995628"/>
              <a:ext cx="1180917" cy="81755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E2E2E2"/>
              </a:solidFill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543703" y="3294167"/>
              <a:ext cx="1064800" cy="312819"/>
            </a:xfrm>
            <a:prstGeom prst="rect">
              <a:avLst/>
            </a:prstGeom>
          </p:spPr>
          <p:txBody>
            <a:bodyPr wrap="none" lIns="37134" tIns="37134" rIns="37134" bIns="37134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37" b="1" dirty="0">
                  <a:latin typeface="+mj-lt"/>
                  <a:cs typeface="Tahoma" pitchFamily="34" charset="0"/>
                </a:rPr>
                <a:t>Стройка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3703" y="4230671"/>
              <a:ext cx="1064800" cy="310864"/>
            </a:xfrm>
            <a:prstGeom prst="rect">
              <a:avLst/>
            </a:prstGeom>
          </p:spPr>
          <p:txBody>
            <a:bodyPr wrap="none" lIns="37134" tIns="37134" rIns="37134" bIns="37134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37" b="1" dirty="0">
                  <a:latin typeface="+mj-lt"/>
                  <a:cs typeface="Tahoma" pitchFamily="34" charset="0"/>
                </a:rPr>
                <a:t>Таможня</a:t>
              </a:r>
            </a:p>
          </p:txBody>
        </p:sp>
      </p:grpSp>
      <p:sp>
        <p:nvSpPr>
          <p:cNvPr id="342026" name="Rectangle 6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2509838" y="1779588"/>
            <a:ext cx="2085975" cy="4065587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43 мероприятия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74 КПЭ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24 мероприятия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37 КПЭ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40 мероприятий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78 КПЭ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55 мероприятий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76 КПЭ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400" b="1">
                <a:solidFill>
                  <a:schemeClr val="tx2"/>
                </a:solidFill>
              </a:rPr>
              <a:t>162 мероприятия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400" b="1">
                <a:solidFill>
                  <a:schemeClr val="tx2"/>
                </a:solidFill>
              </a:rPr>
              <a:t>265 КПЭ</a:t>
            </a:r>
          </a:p>
        </p:txBody>
      </p:sp>
      <p:sp>
        <p:nvSpPr>
          <p:cNvPr id="29" name="TextBox 28"/>
          <p:cNvSpPr txBox="1"/>
          <p:nvPr>
            <p:custDataLst>
              <p:tags r:id="rId11"/>
            </p:custDataLst>
          </p:nvPr>
        </p:nvSpPr>
        <p:spPr>
          <a:xfrm>
            <a:off x="1403350" y="5241925"/>
            <a:ext cx="920750" cy="311150"/>
          </a:xfrm>
          <a:prstGeom prst="rect">
            <a:avLst/>
          </a:prstGeom>
        </p:spPr>
        <p:txBody>
          <a:bodyPr wrap="none" lIns="45720" rIns="4572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j-lt"/>
                <a:cs typeface="Tahoma" pitchFamily="34" charset="0"/>
              </a:rPr>
              <a:t>Итого</a:t>
            </a:r>
          </a:p>
        </p:txBody>
      </p:sp>
      <p:cxnSp>
        <p:nvCxnSpPr>
          <p:cNvPr id="39" name="Straight Arrow Connector 38"/>
          <p:cNvCxnSpPr/>
          <p:nvPr>
            <p:custDataLst>
              <p:tags r:id="rId12"/>
            </p:custDataLst>
          </p:nvPr>
        </p:nvCxnSpPr>
        <p:spPr>
          <a:xfrm>
            <a:off x="434975" y="2757488"/>
            <a:ext cx="8999538" cy="0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>
            <p:custDataLst>
              <p:tags r:id="rId13"/>
            </p:custDataLst>
          </p:nvPr>
        </p:nvCxnSpPr>
        <p:spPr>
          <a:xfrm>
            <a:off x="434975" y="3519488"/>
            <a:ext cx="8999538" cy="0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>
            <p:custDataLst>
              <p:tags r:id="rId14"/>
            </p:custDataLst>
          </p:nvPr>
        </p:nvCxnSpPr>
        <p:spPr>
          <a:xfrm>
            <a:off x="434975" y="4273550"/>
            <a:ext cx="8999538" cy="0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>
            <p:custDataLst>
              <p:tags r:id="rId15"/>
            </p:custDataLst>
          </p:nvPr>
        </p:nvCxnSpPr>
        <p:spPr>
          <a:xfrm>
            <a:off x="434975" y="5051425"/>
            <a:ext cx="8999538" cy="0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>
            <p:custDataLst>
              <p:tags r:id="rId16"/>
            </p:custDataLst>
          </p:nvPr>
        </p:nvCxnSpPr>
        <p:spPr>
          <a:xfrm>
            <a:off x="434975" y="5695950"/>
            <a:ext cx="8999538" cy="0"/>
          </a:xfrm>
          <a:prstGeom prst="straightConnector1">
            <a:avLst/>
          </a:prstGeom>
          <a:ln>
            <a:solidFill>
              <a:schemeClr val="bg2"/>
            </a:solidFill>
            <a:prstDash val="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5"/>
          <p:cNvSpPr>
            <a:spLocks noChangeArrowheads="1"/>
          </p:cNvSpPr>
          <p:nvPr>
            <p:custDataLst>
              <p:tags r:id="rId17"/>
            </p:custDataLst>
          </p:nvPr>
        </p:nvSpPr>
        <p:spPr bwMode="gray">
          <a:xfrm>
            <a:off x="4719638" y="1101725"/>
            <a:ext cx="2236787" cy="6778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dist="25400" dir="5400000" sx="99000" sy="99000" algn="ctr" rotWithShape="0">
              <a:schemeClr val="tx2"/>
            </a:outerShdw>
          </a:effectLst>
        </p:spPr>
        <p:txBody>
          <a:bodyPr tIns="91440" bIns="9144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Критерии отбора контрольных точек</a:t>
            </a:r>
          </a:p>
        </p:txBody>
      </p:sp>
      <p:grpSp>
        <p:nvGrpSpPr>
          <p:cNvPr id="342034" name="Group 33"/>
          <p:cNvGrpSpPr>
            <a:grpSpLocks/>
          </p:cNvGrpSpPr>
          <p:nvPr/>
        </p:nvGrpSpPr>
        <p:grpSpPr bwMode="auto">
          <a:xfrm>
            <a:off x="4595813" y="1916113"/>
            <a:ext cx="2693987" cy="4313237"/>
            <a:chOff x="4535340" y="1998302"/>
            <a:chExt cx="2693359" cy="4313222"/>
          </a:xfrm>
        </p:grpSpPr>
        <p:grpSp>
          <p:nvGrpSpPr>
            <p:cNvPr id="342040" name="Group 11"/>
            <p:cNvGrpSpPr>
              <a:grpSpLocks/>
            </p:cNvGrpSpPr>
            <p:nvPr>
              <p:custDataLst>
                <p:tags r:id="rId22"/>
              </p:custDataLst>
            </p:nvPr>
          </p:nvGrpSpPr>
          <p:grpSpPr bwMode="auto">
            <a:xfrm>
              <a:off x="4547289" y="1998302"/>
              <a:ext cx="2681410" cy="4313222"/>
              <a:chOff x="2889" y="2065"/>
              <a:chExt cx="2722" cy="1389"/>
            </a:xfrm>
          </p:grpSpPr>
          <p:sp>
            <p:nvSpPr>
              <p:cNvPr id="342042" name="Freeform 12"/>
              <p:cNvSpPr>
                <a:spLocks/>
              </p:cNvSpPr>
              <p:nvPr/>
            </p:nvSpPr>
            <p:spPr bwMode="gray">
              <a:xfrm>
                <a:off x="2938" y="2072"/>
                <a:ext cx="2673" cy="1379"/>
              </a:xfrm>
              <a:custGeom>
                <a:avLst/>
                <a:gdLst>
                  <a:gd name="T0" fmla="*/ 0 w 4278"/>
                  <a:gd name="T1" fmla="*/ 0 h 2277"/>
                  <a:gd name="T2" fmla="*/ 1 w 4278"/>
                  <a:gd name="T3" fmla="*/ 185 h 2277"/>
                  <a:gd name="T4" fmla="*/ 399 w 4278"/>
                  <a:gd name="T5" fmla="*/ 121 h 2277"/>
                  <a:gd name="T6" fmla="*/ 407 w 4278"/>
                  <a:gd name="T7" fmla="*/ 87 h 2277"/>
                  <a:gd name="T8" fmla="*/ 394 w 4278"/>
                  <a:gd name="T9" fmla="*/ 53 h 2277"/>
                  <a:gd name="T10" fmla="*/ 0 w 4278"/>
                  <a:gd name="T11" fmla="*/ 0 h 22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78"/>
                  <a:gd name="T19" fmla="*/ 0 h 2277"/>
                  <a:gd name="T20" fmla="*/ 4278 w 4278"/>
                  <a:gd name="T21" fmla="*/ 2277 h 22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78" h="2277">
                    <a:moveTo>
                      <a:pt x="0" y="0"/>
                    </a:moveTo>
                    <a:cubicBezTo>
                      <a:pt x="97" y="850"/>
                      <a:pt x="131" y="1414"/>
                      <a:pt x="14" y="2277"/>
                    </a:cubicBezTo>
                    <a:cubicBezTo>
                      <a:pt x="881" y="2143"/>
                      <a:pt x="3443" y="1670"/>
                      <a:pt x="4197" y="1479"/>
                    </a:cubicBezTo>
                    <a:cubicBezTo>
                      <a:pt x="4259" y="1382"/>
                      <a:pt x="4278" y="1161"/>
                      <a:pt x="4277" y="1063"/>
                    </a:cubicBezTo>
                    <a:cubicBezTo>
                      <a:pt x="4276" y="965"/>
                      <a:pt x="4213" y="695"/>
                      <a:pt x="4133" y="646"/>
                    </a:cubicBezTo>
                    <a:cubicBezTo>
                      <a:pt x="2021" y="362"/>
                      <a:pt x="861" y="135"/>
                      <a:pt x="0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3E4F56"/>
                  </a:gs>
                  <a:gs pos="50000">
                    <a:srgbClr val="86ABBA"/>
                  </a:gs>
                  <a:gs pos="100000">
                    <a:srgbClr val="3E4F56"/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2043" name="Oval 13"/>
              <p:cNvSpPr>
                <a:spLocks noChangeArrowheads="1"/>
              </p:cNvSpPr>
              <p:nvPr/>
            </p:nvSpPr>
            <p:spPr bwMode="gray">
              <a:xfrm>
                <a:off x="2889" y="2065"/>
                <a:ext cx="121" cy="1389"/>
              </a:xfrm>
              <a:prstGeom prst="ellipse">
                <a:avLst/>
              </a:prstGeom>
              <a:gradFill rotWithShape="0">
                <a:gsLst>
                  <a:gs pos="0">
                    <a:srgbClr val="3C748A"/>
                  </a:gs>
                  <a:gs pos="50000">
                    <a:srgbClr val="B8CCD4"/>
                  </a:gs>
                  <a:gs pos="100000">
                    <a:srgbClr val="3C748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18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342044" name="Oval 14"/>
              <p:cNvSpPr>
                <a:spLocks noChangeArrowheads="1"/>
              </p:cNvSpPr>
              <p:nvPr/>
            </p:nvSpPr>
            <p:spPr bwMode="gray">
              <a:xfrm>
                <a:off x="2897" y="2115"/>
                <a:ext cx="103" cy="1289"/>
              </a:xfrm>
              <a:prstGeom prst="ellipse">
                <a:avLst/>
              </a:prstGeom>
              <a:gradFill rotWithShape="1">
                <a:gsLst>
                  <a:gs pos="0">
                    <a:srgbClr val="182429"/>
                  </a:gs>
                  <a:gs pos="50000">
                    <a:srgbClr val="4A7282"/>
                  </a:gs>
                  <a:gs pos="100000">
                    <a:srgbClr val="18242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1800" b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42041" name="Rectangle 6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gray">
            <a:xfrm>
              <a:off x="4535340" y="2613746"/>
              <a:ext cx="2231880" cy="3292341"/>
            </a:xfrm>
            <a:prstGeom prst="rect">
              <a:avLst/>
            </a:prstGeom>
            <a:noFill/>
            <a:ln w="9525" algn="ctr">
              <a:noFill/>
              <a:miter lim="800000"/>
              <a:headEnd type="none" w="lg" len="lg"/>
              <a:tailEnd type="none" w="lg" len="lg"/>
            </a:ln>
          </p:spPr>
          <p:txBody>
            <a:bodyPr tIns="91440" bIns="91440"/>
            <a:lstStyle/>
            <a:p>
              <a:pPr marL="171450" indent="-171450">
                <a:buClr>
                  <a:schemeClr val="bg1"/>
                </a:buClr>
                <a:buSzPct val="100000"/>
              </a:pPr>
              <a:r>
                <a:rPr lang="ru-RU" sz="1400" b="1">
                  <a:solidFill>
                    <a:schemeClr val="bg1"/>
                  </a:solidFill>
                </a:rPr>
                <a:t>Немного</a:t>
              </a:r>
            </a:p>
            <a:p>
              <a:pPr marL="171450" indent="-171450">
                <a:buClr>
                  <a:schemeClr val="bg1"/>
                </a:buClr>
                <a:buSzPct val="100000"/>
              </a:pPr>
              <a:endParaRPr lang="ru-RU" sz="800" b="1">
                <a:solidFill>
                  <a:schemeClr val="bg1"/>
                </a:solidFill>
              </a:endParaRPr>
            </a:p>
            <a:p>
              <a:pPr marL="171450" indent="-171450">
                <a:buClr>
                  <a:schemeClr val="bg1"/>
                </a:buClr>
                <a:buSzPct val="100000"/>
                <a:buFontTx/>
                <a:buChar char="•"/>
              </a:pPr>
              <a:r>
                <a:rPr lang="ru-RU" sz="1100">
                  <a:solidFill>
                    <a:schemeClr val="bg1"/>
                  </a:solidFill>
                </a:rPr>
                <a:t>5-7 основных результатов </a:t>
              </a:r>
            </a:p>
            <a:p>
              <a:pPr marL="171450" indent="-171450">
                <a:buClr>
                  <a:schemeClr val="bg1"/>
                </a:buClr>
                <a:buSzPct val="100000"/>
                <a:buFontTx/>
                <a:buChar char="•"/>
              </a:pPr>
              <a:r>
                <a:rPr lang="ru-RU" sz="1100">
                  <a:solidFill>
                    <a:schemeClr val="bg1"/>
                  </a:solidFill>
                </a:rPr>
                <a:t>5-8 контрольных точек по каждой ДК в год</a:t>
              </a:r>
            </a:p>
            <a:p>
              <a:pPr marL="171450" indent="-171450">
                <a:buClr>
                  <a:schemeClr val="bg1"/>
                </a:buClr>
                <a:buSzPct val="100000"/>
              </a:pPr>
              <a:endParaRPr lang="ru-RU" sz="1100" b="1">
                <a:solidFill>
                  <a:schemeClr val="bg1"/>
                </a:solidFill>
              </a:endParaRPr>
            </a:p>
            <a:p>
              <a:pPr marL="171450" indent="-171450">
                <a:buClr>
                  <a:schemeClr val="bg1"/>
                </a:buClr>
                <a:buSzPct val="100000"/>
              </a:pPr>
              <a:r>
                <a:rPr lang="ru-RU" sz="1400" b="1">
                  <a:solidFill>
                    <a:schemeClr val="bg1"/>
                  </a:solidFill>
                </a:rPr>
                <a:t>Самое важное</a:t>
              </a:r>
            </a:p>
            <a:p>
              <a:pPr marL="171450" indent="-171450">
                <a:buClr>
                  <a:schemeClr val="bg1"/>
                </a:buClr>
                <a:buSzPct val="100000"/>
              </a:pPr>
              <a:endParaRPr lang="ru-RU" sz="800" b="1">
                <a:solidFill>
                  <a:schemeClr val="bg1"/>
                </a:solidFill>
              </a:endParaRPr>
            </a:p>
            <a:p>
              <a:pPr marL="171450" indent="-171450">
                <a:buClr>
                  <a:schemeClr val="bg1"/>
                </a:buClr>
                <a:buSzPct val="100000"/>
                <a:buFontTx/>
                <a:buChar char="•"/>
              </a:pPr>
              <a:r>
                <a:rPr lang="ru-RU" sz="1100">
                  <a:solidFill>
                    <a:schemeClr val="bg1"/>
                  </a:solidFill>
                </a:rPr>
                <a:t>Выполнение контрольных точек дает 80-90% результата</a:t>
              </a:r>
            </a:p>
            <a:p>
              <a:pPr marL="171450" indent="-171450">
                <a:buClr>
                  <a:schemeClr val="bg1"/>
                </a:buClr>
                <a:buSzPct val="100000"/>
              </a:pPr>
              <a:endParaRPr lang="ru-RU" sz="1100" b="1">
                <a:solidFill>
                  <a:schemeClr val="bg1"/>
                </a:solidFill>
              </a:endParaRPr>
            </a:p>
            <a:p>
              <a:pPr marL="171450" indent="-171450">
                <a:buClr>
                  <a:schemeClr val="bg1"/>
                </a:buClr>
                <a:buSzPct val="100000"/>
              </a:pPr>
              <a:r>
                <a:rPr lang="ru-RU" sz="1400" b="1">
                  <a:solidFill>
                    <a:schemeClr val="bg1"/>
                  </a:solidFill>
                </a:rPr>
                <a:t>Системно</a:t>
              </a:r>
            </a:p>
            <a:p>
              <a:pPr marL="171450" indent="-171450">
                <a:buClr>
                  <a:schemeClr val="bg1"/>
                </a:buClr>
                <a:buSzPct val="100000"/>
              </a:pPr>
              <a:endParaRPr lang="ru-RU" sz="1400" b="1">
                <a:solidFill>
                  <a:schemeClr val="bg1"/>
                </a:solidFill>
              </a:endParaRPr>
            </a:p>
            <a:p>
              <a:pPr marL="171450" indent="-171450">
                <a:buClr>
                  <a:schemeClr val="bg1"/>
                </a:buClr>
                <a:buSzPct val="100000"/>
                <a:buFontTx/>
                <a:buChar char="•"/>
              </a:pPr>
              <a:r>
                <a:rPr lang="ru-RU" sz="1100">
                  <a:solidFill>
                    <a:schemeClr val="bg1"/>
                  </a:solidFill>
                </a:rPr>
                <a:t>Контрольные точки позволяют управлять результатом и </a:t>
              </a:r>
            </a:p>
            <a:p>
              <a:pPr marL="171450" indent="-171450">
                <a:buClr>
                  <a:schemeClr val="bg1"/>
                </a:buClr>
                <a:buSzPct val="100000"/>
              </a:pPr>
              <a:r>
                <a:rPr lang="ru-RU" sz="1100">
                  <a:solidFill>
                    <a:schemeClr val="bg1"/>
                  </a:solidFill>
                </a:rPr>
                <a:t>	процессом</a:t>
              </a:r>
            </a:p>
          </p:txBody>
        </p:sp>
      </p:grpSp>
      <p:sp>
        <p:nvSpPr>
          <p:cNvPr id="342035" name="Rectangle 30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388225" y="2049463"/>
            <a:ext cx="2368550" cy="4314825"/>
          </a:xfrm>
          <a:prstGeom prst="rect">
            <a:avLst/>
          </a:prstGeom>
          <a:solidFill>
            <a:srgbClr val="D2E0E6">
              <a:alpha val="20000"/>
            </a:srgbClr>
          </a:solidFill>
          <a:ln w="25400" algn="ctr">
            <a:solidFill>
              <a:srgbClr val="D2E0E6"/>
            </a:solidFill>
            <a:prstDash val="dash"/>
            <a:round/>
            <a:headEnd/>
            <a:tailEnd/>
          </a:ln>
        </p:spPr>
        <p:txBody>
          <a:bodyPr lIns="45720" rIns="45720" anchor="b"/>
          <a:lstStyle/>
          <a:p>
            <a:pPr algn="ctr" defTabSz="889000"/>
            <a:r>
              <a:rPr lang="ru-RU" sz="1400" b="1">
                <a:solidFill>
                  <a:srgbClr val="4D4D4D"/>
                </a:solidFill>
              </a:rPr>
              <a:t>В фокусе Центра управления</a:t>
            </a:r>
          </a:p>
        </p:txBody>
      </p:sp>
      <p:sp>
        <p:nvSpPr>
          <p:cNvPr id="342036" name="Rectangle 6"/>
          <p:cNvSpPr>
            <a:spLocks noChangeArrowheads="1"/>
          </p:cNvSpPr>
          <p:nvPr>
            <p:custDataLst>
              <p:tags r:id="rId19"/>
            </p:custDataLst>
          </p:nvPr>
        </p:nvSpPr>
        <p:spPr bwMode="gray">
          <a:xfrm>
            <a:off x="7435850" y="1779588"/>
            <a:ext cx="2527300" cy="4065587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19 контрольных точек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15 контрольных точек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16 контрольных точек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200">
                <a:solidFill>
                  <a:srgbClr val="000000"/>
                </a:solidFill>
              </a:rPr>
              <a:t>20 контрольных точек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endParaRPr lang="ru-RU" sz="1200">
              <a:solidFill>
                <a:srgbClr val="000000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400" b="1">
                <a:solidFill>
                  <a:schemeClr val="tx2"/>
                </a:solidFill>
              </a:rPr>
              <a:t>70 контрольных точек</a:t>
            </a:r>
          </a:p>
          <a:p>
            <a:pPr marL="171450" indent="-171450">
              <a:buClr>
                <a:schemeClr val="tx2"/>
              </a:buClr>
              <a:buSzPct val="100000"/>
              <a:buFontTx/>
              <a:buChar char="•"/>
            </a:pPr>
            <a:r>
              <a:rPr lang="ru-RU" sz="1400" b="1">
                <a:solidFill>
                  <a:schemeClr val="tx2"/>
                </a:solidFill>
              </a:rPr>
              <a:t>5-8 точек в год</a:t>
            </a:r>
          </a:p>
          <a:p>
            <a:pPr marL="171450" indent="-171450">
              <a:buClr>
                <a:schemeClr val="tx2"/>
              </a:buClr>
              <a:buSzPct val="100000"/>
            </a:pPr>
            <a:endParaRPr lang="ru-RU" sz="1400">
              <a:solidFill>
                <a:schemeClr val="tx2"/>
              </a:solidFill>
            </a:endParaRPr>
          </a:p>
          <a:p>
            <a:pPr marL="171450" indent="-171450">
              <a:buClr>
                <a:schemeClr val="tx2"/>
              </a:buClr>
              <a:buSzPct val="100000"/>
            </a:pPr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9442450" y="6524625"/>
            <a:ext cx="404813" cy="30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7F4C995D-7735-4EC2-8306-1A0E2DCBA864}" type="slidenum">
              <a:rPr lang="ru-RU" sz="1200" b="1" kern="0">
                <a:solidFill>
                  <a:srgbClr val="808080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t>8</a:t>
            </a:fld>
            <a:endParaRPr lang="ru-RU" sz="1200" b="1" kern="0" dirty="0">
              <a:solidFill>
                <a:srgbClr val="808080"/>
              </a:solidFill>
            </a:endParaRPr>
          </a:p>
        </p:txBody>
      </p:sp>
      <p:sp>
        <p:nvSpPr>
          <p:cNvPr id="342038" name="Rounded Rectangular Callout 119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76213" y="5965825"/>
            <a:ext cx="1785937" cy="615950"/>
          </a:xfrm>
          <a:prstGeom prst="wedgeRoundRectCallout">
            <a:avLst>
              <a:gd name="adj1" fmla="val 89824"/>
              <a:gd name="adj2" fmla="val -44847"/>
              <a:gd name="adj3" fmla="val 16667"/>
            </a:avLst>
          </a:prstGeom>
          <a:solidFill>
            <a:srgbClr val="F9EFBD"/>
          </a:solidFill>
          <a:ln w="9525" algn="ctr">
            <a:solidFill>
              <a:srgbClr val="F9EFBD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889000"/>
            <a:r>
              <a:rPr lang="ru-RU" sz="1600" b="1">
                <a:solidFill>
                  <a:srgbClr val="000000"/>
                </a:solidFill>
              </a:rPr>
              <a:t>Министерства и ведомства</a:t>
            </a:r>
            <a:endParaRPr lang="en-US" sz="1600" b="1"/>
          </a:p>
        </p:txBody>
      </p:sp>
      <p:sp>
        <p:nvSpPr>
          <p:cNvPr id="342039" name="Rounded Rectangular Callout 119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118225" y="6003925"/>
            <a:ext cx="838200" cy="615950"/>
          </a:xfrm>
          <a:prstGeom prst="wedgeRoundRectCallout">
            <a:avLst>
              <a:gd name="adj1" fmla="val 92426"/>
              <a:gd name="adj2" fmla="val -44329"/>
              <a:gd name="adj3" fmla="val 16667"/>
            </a:avLst>
          </a:prstGeom>
          <a:solidFill>
            <a:srgbClr val="F9EFBD"/>
          </a:solidFill>
          <a:ln w="9525" algn="ctr">
            <a:solidFill>
              <a:srgbClr val="F9EFBD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889000"/>
            <a:r>
              <a:rPr lang="ru-RU" b="1">
                <a:solidFill>
                  <a:srgbClr val="000000"/>
                </a:solidFill>
              </a:rPr>
              <a:t>АСИ</a:t>
            </a: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338057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4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iSR2yIfX0KvLoB8.1JPA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M2B4.IhFkWhcmBjeannO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VfkCGuCDU.wAb27hQelZ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aNompmrzUmZrKsQoaAUhg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FfUav1520.P0vPwQXPMKw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3CzP4tjcU.Gw7s4OkDy0w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Eupivy.E6.AIOfVAoVTA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GnCc4ONskeLnhFuS6h7Gw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NPgM01vYEarrOATV5CR_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LMFArlbREy5e3BGH1SURQ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X8sYUDZfUmpLiMHGytWy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2Ird4b8ikGfB41XWw9Wxw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1hC.sE.pE.cbGF0_BnciA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ygXhevJ6Ueq5V5TwFIJo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ZRmlgL4QUufCF.yrAjdA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q_wfTrz1EqjPLnbc2xRuQ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JZt0IToLUidQ7yA.KrgGw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PqSsUB8w0W_6WCMYDk60A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uMSCaWUhE60Goe9c7ejFw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wTvDsAl90O9VjxIe.QAmQ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IrOp9yFeUO1O7LE67VqB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kxM6uavUmndJBMOIxGDA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syKvaQgEEmAdZvzR58P_w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QufiYw69kGvshSZBd6QJw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ADHjguGBk.SQrIFqusYpg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TUcuDAMt0SC4lp5ofLZX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blTyZC90yeZ4uAWXdZMg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hZOvt1zOEey4xWN7e.uew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AJ7iH_Q0CcmcfUp_vZRw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W.7FHbbC0uIuQ_t4g4TSg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jiE94ktcUKqsVhdMuVdaA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44CmRkB0E.ch1dm2Y9ol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iSR2yIfX0KvLoB8.1JPAg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1hyLbHOEyZfRQnzS_m9g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DL9r8G7uUmRMrUSbuW1eQ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rkI8G4RAUqnuLMuipKhag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T7c_DQTrUKbrqw45ol3TA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V8VwjItfUWIzCS67_u0KA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ixrA.L4g0apKDHeqyNSUQ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zRiEDFzMEGiDStn9NolOw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7rcwRBnoEaQggw8BWsjJg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UM4oFySi0OsmhejtzoKNQ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7E46l08hEuGhGAKRbUhe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H8UBfTnE2dz8Wb_q1RyQ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.VPCyxcq06ux0MmBIvjVQ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LzOYm_tIkaI0DvemkTMLQ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8j1LgJ0YUy.bkgxJ7r2oA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S8mUA1xw0eDdf6jeZhLSQ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j2wsP_6T0Kn.P0eD01EuQ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YdfHj8GiE6q72duQ5XzhQ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jJvPZw43USrMEqsXZdBcQ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PJUrApcBkalvzzglQqlPQ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TGR6LPmG0Cxvo3YP8h01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gCC34PxKEaOv3yDV1dVxg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8xR4ssKvkCr8MJz5OGinQ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5ZMbtbri0edWtOvvoSpGA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TvOPnpIWkKZ2wOz4SN7ng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QR_V0lvbE2DSsi7VCShSg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6nPbqM6RECe6.N_yqnUhg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VNX5loCPU6SJQ1hUjZ9o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Ls7Ha5cU.x0i34fotiqQ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ZPMJGYd9kWBzINJdFfa1g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VcKvfdSU6nSIgZcmjwA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BjtM7O7C0qN7EEGy0xdqA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zpQvWgqPkSRTw3kzAFrEg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lOWlIbTc0OgXmNAL0t2WA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dliZsMJM02kZY2s15TeK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HPNVZ8GOkeSFcDe1QYhFA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fuSjUDlLUCbpmOukLo__Q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rXuo_yGHEq5PSc1LNvuPQ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HX9YORktECfCjsBKvr5Hg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LtTDfvdNEiGR7QQJJyk4w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AHSIbLGxE6_hCImx6veow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kQmS1GQMEa7egsHwWZdY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CR.xqbn7kiwjOTL1A2mug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9IOepviu0K744o4Bt_vHw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FxFa1qD00ad8uw3FRAFiA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Uo_xR5ir06SyHn5EeEOZw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agJYXaNxEGKO0KDKQ83Xg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dMrhx.JDEWRiGMWVOXNoQ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AobXpgx_0KiHkAvewG9rA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v7DdsyvSUikY2IHSUnyOw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ecvQO4CVkKewg8R0zON8w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F1lPhTqx02oa8Pjo_BQWw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Ergh4gEJU66PIJBt0ynH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rOioUcb20mzyz80zSHxRg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Z.a88CSgU.30p9OTS6Yqg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Dx7Kd2r0a8LDLhdWeWQA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60LXGkBA0aKaI4VdOXdTw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c3TDDvEO0SyMXCLp002cw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zwDjyn3tkSfIQQAWZv6cA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c7XpkugkEa9S9pNfVW6mg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cZ2GZePGkCQypXG27o.Uw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VarMm4TeU2etDJpsy9SoQ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fx1zCQP70q0_SglZn08n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1INJV1cekuDkqJAZL.R4g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GwbY5xSAECEKKz.S2rqqA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0zXrB20hEuFZ3q3122Aew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4p6dC3vY06hfHCOy.iG1Q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QCUFrzmUqHMxLDiJoRng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EgzgNSmZUCvuPv3iuZyfQ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aDysSJNaEqDExig2kPP7g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A0ZBpE65k.mN8owFtrgKw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uTR_KfQk2Bd8yLC07GKg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CgpBR.TRECa1zoXZGDDpA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cCy5QKTdU.egYnqzmcf0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ztsW.RV06nPEpiryeVCg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We56NT57kaj8OKzFl6rVw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fmKMp0YPUu8869NW9JhBQ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PEZvCeV6Eqttd2LoapcJA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iig7Q6PZkqTdeYi2ShRiw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eyhyWQ1nE.zhMdQ8UzplQ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aTqFjAg4E2LDgOIs.8fLw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VarMm4TeU2etDJpsy9SoQ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tVA.J3APUyW429WCpuImA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gIcPA_Ht06DLgpCEJrVfg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0zXrB20hEuFZ3q3122Ae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sonUGu1CEW58WAdwkG3Ew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EgzgNSmZUCvuPv3iuZyfQ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qjSCB4G5UabAD.fA_RkGg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uTR_KfQk2Bd8yLC07GKg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CgpBR.TRECa1zoXZGDDpA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cCy5QKTdU.egYnqzmcf0w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We56NT57kaj8OKzFl6rVw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fmKMp0YPUu8869NW9JhBQ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PEZvCeV6Eqttd2LoapcJA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iig7Q6PZkqTdeYi2ShRiw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eyhyWQ1nE.zhMdQ8Uzpl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p3n5HJY702Q6f1oaU4wbw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vCvU9111E.IMyaQbkX6yQ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vCvU9111E.IMyaQbkX6yQ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FuvIi5mEqjLZgbMrWFRg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c7XpkugkEa9S9pNfVW6mg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cZ2GZePGkCQypXG27o.Uw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VarMm4TeU2etDJpsy9SoQ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VarMm4TeU2etDJpsy9SoQ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SDeZSVc0.hh2AuVYrk7g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2srihaUckOfqfYOOwWP5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ADQXzm50UuJ_F2OE3qUJg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f2K8S1uES8.VqyTBe36g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Kw8bRTZ_E64Fr6myLXO0Q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QIoV9TndEurm1_RDgu9kg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b.j82G8bUGNr.9A9dldeg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eqk2PuG.E6Ll.MHn7BdZA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_xBKuaan0W_o39fCTozEQ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fFY53U9l0SdLVWwaj_9HQ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1nLBe9lKUK8GJDpm4njcQ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eujww0Oa0eLHQ5FfIHULA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BAfF_68B0uGvDEqApHOd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KXTrTUEoEaBEzh2sdNTuw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v4rVDm5MUSoZ9P17toh_A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x0nnWlGl0GtBvT7o2av0g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RQ_dEVKYUecq3yU7Y5tnQ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XaBWWQpkU2HbZbJoppnIg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UcDcVTvPkeBcuW65ub_BA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ZksYi4CCEacf2_MMAu_1g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I4LUdzEEEKrj9VylxA3vw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jgQ2GSd06TJOYWnJxPKw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3kTleKSqEqyDV0n0e7Bk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FuvIi5mEqjLZgbMrWFRg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vCvU9111E.IMyaQbkX6yQ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vCvU9111E.IMyaQbkX6yQ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ekV2wt7GE2yOGKgpjrFXw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07HU_P1_kCnC9g8zgeVug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uOkiHiJKU2FVFiumQOLhg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FGq9Q_5.U23gCHz7GYC0Q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6vAc34uLUWz_6YEp3Q8XQ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X7WhKy9vUe0nhS6Qgiw8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CR.xqbn7kiwjOTL1A2mug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MzxrW.hUiEQNzzzIqP7Q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3PefTIA6kOfHaOH8wdwHg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URL0RshEmZeMefEBG2hQ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VHe0ZtmIk2pU7iemVVLXA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irfwGL.EkWXkM3bF.PMrQ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kKkwF_wyk2ewUSkb.UIng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JjnYqfXXkeoxDDH12U_5Q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X5dPfKd0u763y8hG2XCA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xuky1QFCkqDC6F_vYArug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DUUKy6AaEasyqYifSLRw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rOioUcb20mzyz80zSHxRg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sONGM3QkyHvNbtD6TVwQ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oLKAQ.0N0SvkgZ3EKh3dQ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yQJeXEYykmnMSSyC77eYg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LMFArlbREy5e3BGH1SURQ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LMFArlbREy5e3BGH1SURQ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9Twfhgn8UiKmL5P3n.HFA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y28Y8Iv3EShFKjL96OGJQ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Jbd.IrGBEquLFpe8JvdKg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s6DDVEhaEyMw0vIz.98Q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1INJV1cekuDkqJAZL.R4g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FVBx7YXf0CsbT10X7JhgA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RVne9ogqEW1yozSgV9Sxg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ym2Ucug9Em7ytn5d0W2xg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UP106k23UOX1W2iHUDD3Q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6R.EO33E2tFWuLSbtMKQ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7G8GPb_UuSIJYE54Al0w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MZu7k8oQkSUHxkpP1oV2g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PO9jOC0HEyH3A41d7fdyA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6GsOabjSkqgnHwScv3zOw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J.vyOzHUOQxqEsfaOJ5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ztsW.RV06nPEpiryeVCg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NWkhJEGTUeLPDY0X780lQ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6mEJ_Rc5EieIPqTzFR4ig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ILUaYWAE.IW7EG.gLjVQ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OvCtmzD0mXK2h2nK0KzQ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8KQq0tJr0u0SLo4leCM8g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KodRL3le0ONP9_I2IALOQ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FfX3VtIDUyOoHvJF5BZmg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K3kvqe8ZUyad2857rRRTQ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dAVmHakRkOENkfWi9NB7g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9oey8Ng7kWahML_3q3ET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pKJQ36VbU2JWYwKiHSz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sonUGu1CEW58WAdwkG3Ew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tCc4P61DEy3C6FQEmqf0w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sdva27X3kyxEucFMicoKw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XaHDSEGI0umD.r1BVBMCQ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874EaNFhkK9F_n_YQGAZQ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MFf4w1nU65ofpD4pvtPQ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3KutZa.8k.4fji2.i2hqA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fcKvdK8C0umT4PfY0o9lg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DYUoi_rQ025_09RumlKzg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8as81v17EmUFYJ.CQK3Qw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jst9bHdtkO9GEMTPZ0K2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p3n5HJY702Q6f1oaU4wbw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4YOu1ErEi._O4I044Fqw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sR85JugoUCyQlV_QTZHsQ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bN19dm0UkCjbKyUMiuZ5Q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IQudM20o0.VhNXd7DhdSw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PRvHASxxEezxl1z0IKFTQ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YAogSAOM0ePyQEDoGADsw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_7GpOP9lESYLrFNq5oUkQ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GTBWwcjJEqRmklZ8kbeww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Vm7cZO_cUWoS9.kEWtLjA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BJFNyiNEkSV1vYB1WIPw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ADQXzm50UuJ_F2OE3qUJg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t0v6P88dUucyBcMuU0xTA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IGunZtmXUCFWlkPrAl6Hg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tHpwuRTBU2EV1Fn5UzXXQ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NWaE9pJjEWQXQg7AFQFyw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emvnbeFw06Bzmz1lx0YAg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rz2trgimUSHYX9prtZHLQ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LRCIpw6tkK3ht4NAyCGDg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rI0SQ9bNUu7yP3kFmLAjQ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dlKpzPXzkimBip_BTjKwg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RJwNjHn5UuuHNs7T807T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BjtM7O7C0qN7EEGy0xdqA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XSy6sds80yngOOKD4Cd1A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2J9ihOi5UqBxVRx.E4R9A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6OuOuBNJ062QeXQ9JjLkg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xCRwCfndUaoUGx_AU.YKw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WZITfU40qa.PDCOcSdmg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COncj8cukuPytw.6945ZA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wy.Drc0WkSpNdqDRRhy8Q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i84qBHCI0.T19EiETcA5A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WvjiH1avk.P_Mwgz_L4lg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HZRCNpEH0SFNPTbXwCqF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nsD0y0lrki5wQSjYxEhJQ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DO4o489nUOWBNrUXWTuOQ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Tfr4EIfL0.yr4YjlkZxxA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TVZf1e1ZEOBLBvpOnEORQ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7shCt4NykaLI0cUuUJccQ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h7_p42A.Uq7E3utrshJAw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86SZaGCek2XwUUos8xLyQ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G28oKe1P06AsiHbrD5ELg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drI5oWQ6Ey.zp6_HLEpr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kxM6uavUmndJBMOIxGDA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hWH1S1GNk6S_HJTV7sB0Q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vw92o3.HEK5uVFp0.i2Mg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oM3afanJUWhxQH6ITLadA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oM3afanJUWhxQH6ITLadA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oM3afanJUWhxQH6ITLadA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oM3afanJUWhxQH6ITLadA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DO4o489nUOWBNrUXWTuOQ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DO4o489nUOWBNrUXWTuOQ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DO4o489nUOWBNrUXWTuOQ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iSR2yIfX0KvLoB8.1JPAg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X4WkxXcy0Gnk9gJq_ICfw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0FskCbsUm6uzV31pfF6w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9qR1SjSKkKuD8WGvIUCZw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_eNZuiVQ0KfRW3PlZq2hQ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QEQhBYO5k6ZFHmtJuBhpg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ZYFqRqgRkyygo9foyfVkA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RaLTz4qpEaR9rvdHuI1ew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IV7ES9trUeao_sQZSPe1Q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I2BQ2vmUuUK0zEVrYgAw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IV7ES9trUeao_sQZSPe1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Azr0XBw3UCHgk4aompUQQ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I2BQ2vmUuUK0zEVrYgAw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IV7ES9trUeao_sQZSPe1Q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I2BQ2vmUuUK0zEVrYgAw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IV7ES9trUeao_sQZSPe1Q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I2BQ2vmUuUK0zEVrYgAw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IV7ES9trUeao_sQZSPe1Q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I2BQ2vmUuUK0zEVrYgAw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IV7ES9trUeao_sQZSPe1Q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I2BQ2vmUuUK0zEVrYgAw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IV7ES9trUeao_sQZSPe1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07HU_P1_kCnC9g8zgeVug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oI2BQ2vmUuUK0zEVrYgA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gFystDRH02rtoNusvb58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2zB9UEErUKA7h975s4tf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gHRWEnUmUCRkyqqSJAfu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46LHdxQA0yAzR88vgO.H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yDVWyH0bEqkiYpbfGqBD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FvTSby_N0i7SOxqtQ.R8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FvTSby_N0i7SOxqtQ.R8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07HU_P1_kCnC9g8zgeVu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dlKpzPXzkimBip_BTjKw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dlKpzPXzkimBip_BTjKw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VarMm4TeU2etDJpsy9So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VarMm4TeU2etDJpsy9So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VarMm4TeU2etDJpsy9So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VarMm4TeU2etDJpsy9So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06o_8OBnkaP77AfMMoro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JysZx0re0afQDcGRhzim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IDK7WPLAkmebU1w3OocI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9b6M3n.kkWqoYtvPwfIT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q5fEJ380CzZQwffitZT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g2uGLLRPUCDo_ltlM.XT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LshSG8Qb0mb.xWt2hu4l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kxM6uavUmndJBMOIxGD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fAKOdwGaUmNKz51p3xRU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gWBMA3vrUiSe5Tczrqfq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TmPKW6q0qb9BMHVoaDh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j0oxwUm_kaTa.S6vtUJ.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bfEHQq050aSyhYQkzWkS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8gIqn7GWEmEZDR6Y9Zgx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oMLRyey5U2OK0_Qa40Dl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SwHQws3WkmVp8rbRSWD3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6eUsfInqkW3tPEbAR4Zy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tU2mgv4U2VUqUOV1Dzp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iSR2yIfX0KvLoB8.1JPA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4gFLXHZNUCVWB09RyzWf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kQWi_DeC0evwEwV85eLOQ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RnmB2oSNEKLohdx2LZmT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YXq7B3qqkG5vT_H6J4Xj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jd4dVx1wUKp1Mt74HFmK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40KgFx4ekigb7IDS2.nh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ZI7j3CMj0mWReK1AuPOj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stxp7gHfE2KBF2bBKbqBA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5Cx_I8hE0qbmR8DIh79T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jMdKizTV0qgxKk3c71wQ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kAk8lPOn0ObBYs.jVhlX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u2zlZZAUCXnQWeTU5Fe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bTpqTNJ3EWRG5ahX_AW1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24BXXPsm0OAMAnhrvJuM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BR7eUSwXkKUaU6YFlZPh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yHxWEeUJkGw1s4M_EpLU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MoYnWAPcEawBeji2iSUE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MoYnWAPcEawBeji2iSUE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MoYnWAPcEawBeji2iSUE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MoYnWAPcEawBeji2iSUE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kxM6uavUmndJBMOIxGDA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MoYnWAPcEawBeji2iSUEA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1hsE9bCAEit8o1jKzkHCQ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J_23exIuEGlbxlNN.cmHQ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oFi0nX5Nk6uSRJSjNtQxg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W6AnKNfFE2B5p4AaOZ_sQ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QdzLgwyHkm2hLKWLcui2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UReU7nCy06sv3K_fPJyzQ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6UtToEWwUqH_offzOIEi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WiCwQIw6kK1ZON1X2cIgQ"/>
</p:tagLst>
</file>

<file path=ppt/theme/theme1.xml><?xml version="1.0" encoding="utf-8"?>
<a:theme xmlns:a="http://schemas.openxmlformats.org/drawingml/2006/main" name="7_Blank">
  <a:themeElements>
    <a:clrScheme name="Letter Blank 3">
      <a:dk1>
        <a:srgbClr val="000000"/>
      </a:dk1>
      <a:lt1>
        <a:srgbClr val="FFFFFF"/>
      </a:lt1>
      <a:dk2>
        <a:srgbClr val="345782"/>
      </a:dk2>
      <a:lt2>
        <a:srgbClr val="808080"/>
      </a:lt2>
      <a:accent1>
        <a:srgbClr val="E2E2E2"/>
      </a:accent1>
      <a:accent2>
        <a:srgbClr val="C5DCDF"/>
      </a:accent2>
      <a:accent3>
        <a:srgbClr val="FFFFFF"/>
      </a:accent3>
      <a:accent4>
        <a:srgbClr val="000000"/>
      </a:accent4>
      <a:accent5>
        <a:srgbClr val="EEEEEE"/>
      </a:accent5>
      <a:accent6>
        <a:srgbClr val="B2C7CA"/>
      </a:accent6>
      <a:hlink>
        <a:srgbClr val="5D8BA7"/>
      </a:hlink>
      <a:folHlink>
        <a:srgbClr val="9CBDC8"/>
      </a:folHlink>
    </a:clrScheme>
    <a:fontScheme name="Custom 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D2E0E6"/>
        </a:solidFill>
        <a:ln w="9525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45720" tIns="45720" rIns="45720" bIns="4572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89000" rtl="0" eaLnBrk="1" fontAlgn="base" latinLnBrk="0" hangingPunct="1">
          <a:defRPr kumimoji="0" sz="1400" b="0" i="0" u="none" strike="noStrike" cap="none" normalizeH="0" baseline="0" dirty="0" smtClean="0">
            <a:solidFill>
              <a:schemeClr val="tx1"/>
            </a:solidFill>
            <a:effectLst/>
            <a:latin typeface="+mn-lt"/>
            <a:cs typeface="+mn-cs"/>
          </a:defRPr>
        </a:defPPr>
      </a:lstStyle>
    </a:spDef>
    <a:lnDef>
      <a:spPr bwMode="auto"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/>
      <a:bodyPr wrap="square" lIns="45720" rIns="45720" rtlCol="0">
        <a:noAutofit/>
      </a:bodyPr>
      <a:lstStyle>
        <a:defPPr algn="l">
          <a:defRPr sz="1200" dirty="0" err="1" smtClean="0">
            <a:solidFill>
              <a:schemeClr val="tx2">
                <a:lumMod val="75000"/>
              </a:schemeClr>
            </a:solidFill>
            <a:latin typeface="Tahoma" pitchFamily="34" charset="0"/>
            <a:cs typeface="Tahoma" pitchFamily="34" charset="0"/>
          </a:defRPr>
        </a:defPPr>
      </a:lstStyle>
    </a:txDef>
  </a:objectDefaults>
  <a:extraClrSchemeLst>
    <a:extraClrScheme>
      <a:clrScheme name="Letter Blank 1">
        <a:dk1>
          <a:srgbClr val="000000"/>
        </a:dk1>
        <a:lt1>
          <a:srgbClr val="FFFFFF"/>
        </a:lt1>
        <a:dk2>
          <a:srgbClr val="177B57"/>
        </a:dk2>
        <a:lt2>
          <a:srgbClr val="808080"/>
        </a:lt2>
        <a:accent1>
          <a:srgbClr val="E2E2E2"/>
        </a:accent1>
        <a:accent2>
          <a:srgbClr val="BCDEC2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AAC9B0"/>
        </a:accent6>
        <a:hlink>
          <a:srgbClr val="5BAD82"/>
        </a:hlink>
        <a:folHlink>
          <a:srgbClr val="8EC6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tter Blank 2">
        <a:dk1>
          <a:srgbClr val="000000"/>
        </a:dk1>
        <a:lt1>
          <a:srgbClr val="FFFFFF"/>
        </a:lt1>
        <a:dk2>
          <a:srgbClr val="177B57"/>
        </a:dk2>
        <a:lt2>
          <a:srgbClr val="000000"/>
        </a:lt2>
        <a:accent1>
          <a:srgbClr val="E2E2E2"/>
        </a:accent1>
        <a:accent2>
          <a:srgbClr val="BCDEC2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AAC9B0"/>
        </a:accent6>
        <a:hlink>
          <a:srgbClr val="5BAD82"/>
        </a:hlink>
        <a:folHlink>
          <a:srgbClr val="8EC6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tter Blank 3">
        <a:dk1>
          <a:srgbClr val="000000"/>
        </a:dk1>
        <a:lt1>
          <a:srgbClr val="FFFFFF"/>
        </a:lt1>
        <a:dk2>
          <a:srgbClr val="345782"/>
        </a:dk2>
        <a:lt2>
          <a:srgbClr val="808080"/>
        </a:lt2>
        <a:accent1>
          <a:srgbClr val="E2E2E2"/>
        </a:accent1>
        <a:accent2>
          <a:srgbClr val="C5DCDF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B2C7CA"/>
        </a:accent6>
        <a:hlink>
          <a:srgbClr val="5D8BA7"/>
        </a:hlink>
        <a:folHlink>
          <a:srgbClr val="9CBD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863</TotalTime>
  <Words>1025</Words>
  <Application>Microsoft Office PowerPoint</Application>
  <PresentationFormat>Лист A4 (210x297 мм)</PresentationFormat>
  <Paragraphs>317</Paragraphs>
  <Slides>13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7_Blank</vt:lpstr>
      <vt:lpstr>think-cell Slide</vt:lpstr>
      <vt:lpstr>Chart</vt:lpstr>
      <vt:lpstr>Worksheet</vt:lpstr>
      <vt:lpstr>Презентация PowerPoint</vt:lpstr>
      <vt:lpstr>Первые результаты нового диалога  между властью и бизнесом </vt:lpstr>
      <vt:lpstr>Мы привлекли бизнес-лидеров в рабочие группы по дорожным картам и использовали краудсорсинг</vt:lpstr>
      <vt:lpstr>Логика создания дорожной карты – определение текущего положения, выбор целевого положения, описание пути </vt:lpstr>
      <vt:lpstr>Принципы разработки: от разрозненных предложений к целостной дорожной карте – первые 4 дорожные карты</vt:lpstr>
      <vt:lpstr>KPI в дорожных картах: чего мы хотим достичь в энергетике и строительстве</vt:lpstr>
      <vt:lpstr>KPI в дорожных картах: чего мы хотим достичь по экспорту и таможенному администрированию </vt:lpstr>
      <vt:lpstr>Ключевые факторы успеха  реализации дорожных карт в видении АСИ</vt:lpstr>
      <vt:lpstr>Из списка мероприятий и КПЭ выделяется самое приоритетное – контрольные точки, от которых зависит успех реализации карт</vt:lpstr>
      <vt:lpstr>Презентация PowerPoint</vt:lpstr>
      <vt:lpstr>Презентация PowerPoint</vt:lpstr>
      <vt:lpstr>Пример: контрольные точки в карте – финальные результаты Повышение доступности энергетической инфраструктуры</vt:lpstr>
      <vt:lpstr>Презентация PowerPoint</vt:lpstr>
    </vt:vector>
  </TitlesOfParts>
  <Company>The Boston Consulting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Первая версия паспорта инициатив Упрощение процедур получения разрешений на строительство</dc:title>
  <dc:creator>Yurganov Alexander</dc:creator>
  <cp:lastModifiedBy>Лучкин Д.А.</cp:lastModifiedBy>
  <cp:revision>779</cp:revision>
  <dcterms:created xsi:type="dcterms:W3CDTF">2012-03-19T08:11:57Z</dcterms:created>
  <dcterms:modified xsi:type="dcterms:W3CDTF">2012-06-05T07:05:16Z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lpwstr>20100310</vt:lpwstr>
  </property>
  <property fmtid="{D5CDD505-2E9C-101B-9397-08002B2CF9AE}" pid="3" name="Format Name">
    <vt:lpwstr>BCG Format</vt:lpwstr>
  </property>
  <property fmtid="{D5CDD505-2E9C-101B-9397-08002B2CF9AE}" pid="4" name="Template Name">
    <vt:lpwstr>A4</vt:lpwstr>
  </property>
</Properties>
</file>