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467" r:id="rId3"/>
    <p:sldId id="460" r:id="rId4"/>
    <p:sldId id="414" r:id="rId5"/>
    <p:sldId id="468" r:id="rId6"/>
    <p:sldId id="416" r:id="rId7"/>
    <p:sldId id="471" r:id="rId8"/>
    <p:sldId id="454" r:id="rId9"/>
    <p:sldId id="461" r:id="rId10"/>
    <p:sldId id="452" r:id="rId11"/>
    <p:sldId id="482" r:id="rId12"/>
    <p:sldId id="472" r:id="rId13"/>
    <p:sldId id="473" r:id="rId14"/>
    <p:sldId id="474" r:id="rId15"/>
    <p:sldId id="478" r:id="rId16"/>
    <p:sldId id="483" r:id="rId17"/>
    <p:sldId id="475" r:id="rId18"/>
    <p:sldId id="480" r:id="rId19"/>
    <p:sldId id="326" r:id="rId20"/>
    <p:sldId id="476" r:id="rId21"/>
    <p:sldId id="481" r:id="rId22"/>
    <p:sldId id="330" r:id="rId23"/>
    <p:sldId id="424" r:id="rId24"/>
    <p:sldId id="294" r:id="rId25"/>
  </p:sldIdLst>
  <p:sldSz cx="9144000" cy="6858000" type="screen4x3"/>
  <p:notesSz cx="6731000" cy="98679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defRPr sz="1200" b="1"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1pPr>
    <a:lvl2pPr marL="742950" indent="-285750" algn="l" defTabSz="449263" rtl="0" fontAlgn="base">
      <a:spcBef>
        <a:spcPct val="0"/>
      </a:spcBef>
      <a:spcAft>
        <a:spcPct val="0"/>
      </a:spcAft>
      <a:defRPr sz="1200" b="1"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2pPr>
    <a:lvl3pPr marL="1143000" indent="-228600" algn="l" defTabSz="449263" rtl="0" fontAlgn="base">
      <a:spcBef>
        <a:spcPct val="0"/>
      </a:spcBef>
      <a:spcAft>
        <a:spcPct val="0"/>
      </a:spcAft>
      <a:defRPr sz="1200" b="1"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3pPr>
    <a:lvl4pPr marL="1600200" indent="-228600" algn="l" defTabSz="449263" rtl="0" fontAlgn="base">
      <a:spcBef>
        <a:spcPct val="0"/>
      </a:spcBef>
      <a:spcAft>
        <a:spcPct val="0"/>
      </a:spcAft>
      <a:defRPr sz="1200" b="1"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4pPr>
    <a:lvl5pPr marL="2057400" indent="-228600" algn="l" defTabSz="449263" rtl="0" fontAlgn="base">
      <a:spcBef>
        <a:spcPct val="0"/>
      </a:spcBef>
      <a:spcAft>
        <a:spcPct val="0"/>
      </a:spcAft>
      <a:defRPr sz="1200" b="1"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sz="1200" b="1"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sz="1200" b="1"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sz="1200" b="1"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sz="1200" b="1"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9933"/>
    <a:srgbClr val="FFFF66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190" autoAdjust="0"/>
    <p:restoredTop sz="90280" autoAdjust="0"/>
  </p:normalViewPr>
  <p:slideViewPr>
    <p:cSldViewPr>
      <p:cViewPr>
        <p:scale>
          <a:sx n="100" d="100"/>
          <a:sy n="100" d="100"/>
        </p:scale>
        <p:origin x="-234" y="45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3108"/>
        <p:guide pos="212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623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38" tIns="45368" rIns="90738" bIns="45368" numCol="1" anchor="t" anchorCtr="0" compatLnSpc="1">
            <a:prstTxWarp prst="textNoShape">
              <a:avLst/>
            </a:prstTxWarp>
          </a:bodyPr>
          <a:lstStyle>
            <a:lvl1pPr algn="l" defTabSz="446088">
              <a:buClr>
                <a:srgbClr val="000000"/>
              </a:buClr>
              <a:buSzPct val="100000"/>
              <a:buFont typeface="Times New Roman" pitchFamily="18" charset="0"/>
              <a:buNone/>
              <a:defRPr b="0" i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3175" y="0"/>
            <a:ext cx="291623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38" tIns="45368" rIns="90738" bIns="45368" numCol="1" anchor="t" anchorCtr="0" compatLnSpc="1">
            <a:prstTxWarp prst="textNoShape">
              <a:avLst/>
            </a:prstTxWarp>
          </a:bodyPr>
          <a:lstStyle>
            <a:lvl1pPr algn="r" defTabSz="446088">
              <a:buClr>
                <a:srgbClr val="000000"/>
              </a:buClr>
              <a:buSzPct val="100000"/>
              <a:buFont typeface="Times New Roman" pitchFamily="18" charset="0"/>
              <a:buNone/>
              <a:defRPr b="0" i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02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291623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38" tIns="45368" rIns="90738" bIns="45368" numCol="1" anchor="b" anchorCtr="0" compatLnSpc="1">
            <a:prstTxWarp prst="textNoShape">
              <a:avLst/>
            </a:prstTxWarp>
          </a:bodyPr>
          <a:lstStyle>
            <a:lvl1pPr algn="l" defTabSz="446088">
              <a:buClr>
                <a:srgbClr val="000000"/>
              </a:buClr>
              <a:buSzPct val="100000"/>
              <a:buFont typeface="Times New Roman" pitchFamily="18" charset="0"/>
              <a:buNone/>
              <a:defRPr b="0" i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02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3175" y="9372600"/>
            <a:ext cx="291623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38" tIns="45368" rIns="90738" bIns="45368" numCol="1" anchor="b" anchorCtr="0" compatLnSpc="1">
            <a:prstTxWarp prst="textNoShape">
              <a:avLst/>
            </a:prstTxWarp>
          </a:bodyPr>
          <a:lstStyle>
            <a:lvl1pPr algn="r" defTabSz="446088">
              <a:buClr>
                <a:srgbClr val="000000"/>
              </a:buClr>
              <a:buSzPct val="100000"/>
              <a:buFont typeface="Times New Roman" pitchFamily="18" charset="0"/>
              <a:buNone/>
              <a:defRPr b="0" i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B31B7551-E6ED-4043-9F1F-F0D500069D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0"/>
            <a:ext cx="6731000" cy="98679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lIns="90738" tIns="45368" rIns="90738" bIns="45368" anchor="ctr"/>
          <a:lstStyle/>
          <a:p>
            <a:pPr algn="ctr" defTabSz="446088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14650" cy="492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89309" tIns="46442" rIns="89309" bIns="46442" numCol="1" anchor="t" anchorCtr="0" compatLnSpc="1">
            <a:prstTxWarp prst="textNoShape">
              <a:avLst/>
            </a:prstTxWarp>
          </a:bodyPr>
          <a:lstStyle>
            <a:lvl1pPr algn="l" defTabSz="446088">
              <a:buClrTx/>
              <a:buSzPct val="100000"/>
              <a:buFontTx/>
              <a:buNone/>
              <a:tabLst>
                <a:tab pos="0" algn="l"/>
                <a:tab pos="908050" algn="l"/>
                <a:tab pos="1814513" algn="l"/>
                <a:tab pos="2722563" algn="l"/>
                <a:tab pos="3630613" algn="l"/>
                <a:tab pos="4537075" algn="l"/>
                <a:tab pos="5445125" algn="l"/>
                <a:tab pos="6353175" algn="l"/>
                <a:tab pos="7259638" algn="l"/>
                <a:tab pos="8167688" algn="l"/>
                <a:tab pos="9075738" algn="l"/>
                <a:tab pos="9982200" algn="l"/>
              </a:tabLst>
              <a:defRPr b="0" i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13175" y="0"/>
            <a:ext cx="2914650" cy="492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89309" tIns="46442" rIns="89309" bIns="46442" numCol="1" anchor="t" anchorCtr="0" compatLnSpc="1">
            <a:prstTxWarp prst="textNoShape">
              <a:avLst/>
            </a:prstTxWarp>
          </a:bodyPr>
          <a:lstStyle>
            <a:lvl1pPr algn="r" defTabSz="446088">
              <a:buClrTx/>
              <a:buSzPct val="100000"/>
              <a:buFontTx/>
              <a:buNone/>
              <a:tabLst>
                <a:tab pos="0" algn="l"/>
                <a:tab pos="908050" algn="l"/>
                <a:tab pos="1814513" algn="l"/>
                <a:tab pos="2722563" algn="l"/>
                <a:tab pos="3630613" algn="l"/>
                <a:tab pos="4537075" algn="l"/>
                <a:tab pos="5445125" algn="l"/>
                <a:tab pos="6353175" algn="l"/>
                <a:tab pos="7259638" algn="l"/>
                <a:tab pos="8167688" algn="l"/>
                <a:tab pos="9075738" algn="l"/>
                <a:tab pos="9982200" algn="l"/>
              </a:tabLst>
              <a:defRPr b="0" i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9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887413" y="731838"/>
            <a:ext cx="4953000" cy="37147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73100" y="4687888"/>
            <a:ext cx="5383213" cy="4437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89309" tIns="46442" rIns="89309" bIns="46442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9372600"/>
            <a:ext cx="2914650" cy="492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89309" tIns="46442" rIns="89309" bIns="46442" numCol="1" anchor="b" anchorCtr="0" compatLnSpc="1">
            <a:prstTxWarp prst="textNoShape">
              <a:avLst/>
            </a:prstTxWarp>
          </a:bodyPr>
          <a:lstStyle>
            <a:lvl1pPr algn="l" defTabSz="446088">
              <a:buClrTx/>
              <a:buSzPct val="100000"/>
              <a:buFontTx/>
              <a:buNone/>
              <a:tabLst>
                <a:tab pos="0" algn="l"/>
                <a:tab pos="908050" algn="l"/>
                <a:tab pos="1814513" algn="l"/>
                <a:tab pos="2722563" algn="l"/>
                <a:tab pos="3630613" algn="l"/>
                <a:tab pos="4537075" algn="l"/>
                <a:tab pos="5445125" algn="l"/>
                <a:tab pos="6353175" algn="l"/>
                <a:tab pos="7259638" algn="l"/>
                <a:tab pos="8167688" algn="l"/>
                <a:tab pos="9075738" algn="l"/>
                <a:tab pos="9982200" algn="l"/>
              </a:tabLst>
              <a:defRPr b="0" i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13175" y="9372600"/>
            <a:ext cx="2914650" cy="492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89309" tIns="46442" rIns="89309" bIns="46442" numCol="1" anchor="b" anchorCtr="0" compatLnSpc="1">
            <a:prstTxWarp prst="textNoShape">
              <a:avLst/>
            </a:prstTxWarp>
          </a:bodyPr>
          <a:lstStyle>
            <a:lvl1pPr algn="r" defTabSz="446088">
              <a:buClrTx/>
              <a:buSzPct val="100000"/>
              <a:buFontTx/>
              <a:buNone/>
              <a:tabLst>
                <a:tab pos="0" algn="l"/>
                <a:tab pos="908050" algn="l"/>
                <a:tab pos="1814513" algn="l"/>
                <a:tab pos="2722563" algn="l"/>
                <a:tab pos="3630613" algn="l"/>
                <a:tab pos="4537075" algn="l"/>
                <a:tab pos="5445125" algn="l"/>
                <a:tab pos="6353175" algn="l"/>
                <a:tab pos="7259638" algn="l"/>
                <a:tab pos="8167688" algn="l"/>
                <a:tab pos="9075738" algn="l"/>
                <a:tab pos="9982200" algn="l"/>
              </a:tabLst>
              <a:defRPr b="0" i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2A43876B-E312-42A5-BED2-017FC8D3C6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tabLst>
                <a:tab pos="0" algn="l"/>
                <a:tab pos="908050" algn="l"/>
                <a:tab pos="1814513" algn="l"/>
                <a:tab pos="2722563" algn="l"/>
                <a:tab pos="3630613" algn="l"/>
                <a:tab pos="4535488" algn="l"/>
                <a:tab pos="5445125" algn="l"/>
                <a:tab pos="6353175" algn="l"/>
                <a:tab pos="7258050" algn="l"/>
                <a:tab pos="8167688" algn="l"/>
                <a:tab pos="9075738" algn="l"/>
                <a:tab pos="9980613" algn="l"/>
              </a:tabLst>
            </a:pPr>
            <a:fld id="{D5ABEAF9-731B-43F9-B0B8-C3215B5BEB1B}" type="slidenum">
              <a:rPr lang="ru-RU" smtClean="0"/>
              <a:pPr>
                <a:tabLst>
                  <a:tab pos="0" algn="l"/>
                  <a:tab pos="908050" algn="l"/>
                  <a:tab pos="1814513" algn="l"/>
                  <a:tab pos="2722563" algn="l"/>
                  <a:tab pos="3630613" algn="l"/>
                  <a:tab pos="4535488" algn="l"/>
                  <a:tab pos="5445125" algn="l"/>
                  <a:tab pos="6353175" algn="l"/>
                  <a:tab pos="7258050" algn="l"/>
                  <a:tab pos="8167688" algn="l"/>
                  <a:tab pos="9075738" algn="l"/>
                  <a:tab pos="9980613" algn="l"/>
                </a:tabLst>
              </a:pPr>
              <a:t>1</a:t>
            </a:fld>
            <a:endParaRPr lang="ru-RU" smtClean="0"/>
          </a:p>
        </p:txBody>
      </p:sp>
      <p:sp>
        <p:nvSpPr>
          <p:cNvPr id="276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0113" y="741363"/>
            <a:ext cx="4932362" cy="3698875"/>
          </a:xfrm>
          <a:ln/>
        </p:spPr>
      </p:sp>
      <p:sp>
        <p:nvSpPr>
          <p:cNvPr id="2765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3100" y="4687888"/>
            <a:ext cx="5384800" cy="4440237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 txBox="1">
            <a:spLocks noGrp="1" noChangeArrowheads="1"/>
          </p:cNvSpPr>
          <p:nvPr/>
        </p:nvSpPr>
        <p:spPr bwMode="auto">
          <a:xfrm>
            <a:off x="3813175" y="9372600"/>
            <a:ext cx="2914650" cy="492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9309" tIns="46442" rIns="89309" bIns="46442" anchor="b"/>
          <a:lstStyle/>
          <a:p>
            <a:pPr algn="r" defTabSz="446088">
              <a:buSzPct val="100000"/>
              <a:tabLst>
                <a:tab pos="0" algn="l"/>
                <a:tab pos="908050" algn="l"/>
                <a:tab pos="1814513" algn="l"/>
                <a:tab pos="2722563" algn="l"/>
                <a:tab pos="3630613" algn="l"/>
                <a:tab pos="4535488" algn="l"/>
                <a:tab pos="5445125" algn="l"/>
                <a:tab pos="6353175" algn="l"/>
                <a:tab pos="7258050" algn="l"/>
                <a:tab pos="8167688" algn="l"/>
                <a:tab pos="9075738" algn="l"/>
                <a:tab pos="9980613" algn="l"/>
              </a:tabLst>
            </a:pPr>
            <a:fld id="{87F00574-23BB-4303-9D9B-53C4D5CC434C}" type="slidenum">
              <a:rPr lang="ru-RU" b="0" i="0">
                <a:solidFill>
                  <a:srgbClr val="000000"/>
                </a:solidFill>
              </a:rPr>
              <a:pPr algn="r" defTabSz="446088">
                <a:buSzPct val="100000"/>
                <a:tabLst>
                  <a:tab pos="0" algn="l"/>
                  <a:tab pos="908050" algn="l"/>
                  <a:tab pos="1814513" algn="l"/>
                  <a:tab pos="2722563" algn="l"/>
                  <a:tab pos="3630613" algn="l"/>
                  <a:tab pos="4535488" algn="l"/>
                  <a:tab pos="5445125" algn="l"/>
                  <a:tab pos="6353175" algn="l"/>
                  <a:tab pos="7258050" algn="l"/>
                  <a:tab pos="8167688" algn="l"/>
                  <a:tab pos="9075738" algn="l"/>
                  <a:tab pos="9980613" algn="l"/>
                </a:tabLst>
              </a:pPr>
              <a:t>10</a:t>
            </a:fld>
            <a:endParaRPr lang="ru-RU" b="0" i="0">
              <a:solidFill>
                <a:srgbClr val="000000"/>
              </a:solidFill>
            </a:endParaRPr>
          </a:p>
        </p:txBody>
      </p:sp>
      <p:sp>
        <p:nvSpPr>
          <p:cNvPr id="36867" name="Rectangle 7"/>
          <p:cNvSpPr txBox="1">
            <a:spLocks noGrp="1" noChangeArrowheads="1"/>
          </p:cNvSpPr>
          <p:nvPr/>
        </p:nvSpPr>
        <p:spPr bwMode="auto">
          <a:xfrm>
            <a:off x="3813175" y="9372600"/>
            <a:ext cx="2914650" cy="492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9583" tIns="46582" rIns="89583" bIns="46582" anchor="b"/>
          <a:lstStyle/>
          <a:p>
            <a:pPr algn="r" defTabSz="447675">
              <a:buSzPct val="100000"/>
              <a:buFont typeface="Times New Roman" pitchFamily="18" charset="0"/>
              <a:buNone/>
              <a:tabLst>
                <a:tab pos="0" algn="l"/>
                <a:tab pos="909638" algn="l"/>
                <a:tab pos="1819275" algn="l"/>
                <a:tab pos="2728913" algn="l"/>
                <a:tab pos="3641725" algn="l"/>
                <a:tab pos="4548188" algn="l"/>
                <a:tab pos="5461000" algn="l"/>
                <a:tab pos="6372225" algn="l"/>
                <a:tab pos="7280275" algn="l"/>
                <a:tab pos="8189913" algn="l"/>
                <a:tab pos="9102725" algn="l"/>
                <a:tab pos="10009188" algn="l"/>
              </a:tabLst>
            </a:pPr>
            <a:fld id="{ACCBCBA3-AD7C-4414-8957-E5C0F932C0D4}" type="slidenum">
              <a:rPr lang="ru-RU" b="0" i="0">
                <a:solidFill>
                  <a:srgbClr val="000000"/>
                </a:solidFill>
              </a:rPr>
              <a:pPr algn="r" defTabSz="447675">
                <a:buSzPct val="100000"/>
                <a:buFont typeface="Times New Roman" pitchFamily="18" charset="0"/>
                <a:buNone/>
                <a:tabLst>
                  <a:tab pos="0" algn="l"/>
                  <a:tab pos="909638" algn="l"/>
                  <a:tab pos="1819275" algn="l"/>
                  <a:tab pos="2728913" algn="l"/>
                  <a:tab pos="3641725" algn="l"/>
                  <a:tab pos="4548188" algn="l"/>
                  <a:tab pos="5461000" algn="l"/>
                  <a:tab pos="6372225" algn="l"/>
                  <a:tab pos="7280275" algn="l"/>
                  <a:tab pos="8189913" algn="l"/>
                  <a:tab pos="9102725" algn="l"/>
                  <a:tab pos="10009188" algn="l"/>
                </a:tabLst>
              </a:pPr>
              <a:t>10</a:t>
            </a:fld>
            <a:endParaRPr lang="ru-RU" b="0" i="0">
              <a:solidFill>
                <a:srgbClr val="000000"/>
              </a:solidFill>
            </a:endParaRPr>
          </a:p>
        </p:txBody>
      </p:sp>
      <p:sp>
        <p:nvSpPr>
          <p:cNvPr id="368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75" y="744538"/>
            <a:ext cx="4927600" cy="3695700"/>
          </a:xfrm>
          <a:ln/>
        </p:spPr>
      </p:sp>
      <p:sp>
        <p:nvSpPr>
          <p:cNvPr id="3686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3100" y="4687888"/>
            <a:ext cx="5384800" cy="443865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A7175B79-462B-4C82-A670-106C2C31426E}" type="slidenum">
              <a:rPr lang="ru-RU" smtClean="0"/>
              <a:pPr/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B47E6FE3-D7BE-4492-9545-C70B6D0F90DE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38915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38916" name="Rectangle 2"/>
          <p:cNvSpPr>
            <a:spLocks noChangeArrowheads="1"/>
          </p:cNvSpPr>
          <p:nvPr>
            <p:ph type="body" idx="1"/>
          </p:nvPr>
        </p:nvSpPr>
        <p:spPr>
          <a:xfrm>
            <a:off x="673100" y="4687888"/>
            <a:ext cx="5378450" cy="443071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2CE250F9-D191-40E8-B677-AB5D3B5FE79C}" type="slidenum">
              <a:rPr lang="ru-RU" smtClean="0"/>
              <a:pPr/>
              <a:t>13</a:t>
            </a:fld>
            <a:endParaRPr lang="ru-RU" smtClean="0"/>
          </a:p>
        </p:txBody>
      </p:sp>
      <p:sp>
        <p:nvSpPr>
          <p:cNvPr id="39939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39940" name="Rectangle 2"/>
          <p:cNvSpPr>
            <a:spLocks noChangeArrowheads="1"/>
          </p:cNvSpPr>
          <p:nvPr>
            <p:ph type="body" idx="1"/>
          </p:nvPr>
        </p:nvSpPr>
        <p:spPr>
          <a:xfrm>
            <a:off x="673100" y="4687888"/>
            <a:ext cx="5378450" cy="443071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A506B522-5A9A-4465-8A8D-297C9094BB2D}" type="slidenum">
              <a:rPr lang="ru-RU" smtClean="0"/>
              <a:pPr/>
              <a:t>14</a:t>
            </a:fld>
            <a:endParaRPr lang="ru-RU" smtClean="0"/>
          </a:p>
        </p:txBody>
      </p:sp>
      <p:sp>
        <p:nvSpPr>
          <p:cNvPr id="40963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6175" y="687388"/>
            <a:ext cx="4567238" cy="3427412"/>
          </a:xfrm>
          <a:ln/>
        </p:spPr>
      </p:sp>
      <p:sp>
        <p:nvSpPr>
          <p:cNvPr id="40964" name="Rectangle 2"/>
          <p:cNvSpPr>
            <a:spLocks noChangeArrowheads="1"/>
          </p:cNvSpPr>
          <p:nvPr>
            <p:ph type="body" idx="1"/>
          </p:nvPr>
        </p:nvSpPr>
        <p:spPr>
          <a:xfrm>
            <a:off x="673100" y="4687888"/>
            <a:ext cx="5378450" cy="443071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BBF2185-1CE8-4CF4-AA7F-725E2C470AB5}" type="slidenum">
              <a:rPr lang="ru-RU" smtClean="0"/>
              <a:pPr/>
              <a:t>15</a:t>
            </a:fld>
            <a:endParaRPr lang="ru-RU" smtClean="0"/>
          </a:p>
        </p:txBody>
      </p:sp>
      <p:sp>
        <p:nvSpPr>
          <p:cNvPr id="41987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901700" y="741363"/>
            <a:ext cx="4929188" cy="3698875"/>
          </a:xfrm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3100" y="4689475"/>
            <a:ext cx="5384800" cy="4438650"/>
          </a:xfrm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5B66D097-2EB4-443F-AC6C-42D46D7152B0}" type="slidenum">
              <a:rPr lang="ru-RU" smtClean="0"/>
              <a:pPr/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8A718406-340A-4DDB-97BC-83604305B353}" type="slidenum">
              <a:rPr lang="ru-RU" smtClean="0"/>
              <a:pPr/>
              <a:t>17</a:t>
            </a:fld>
            <a:endParaRPr lang="ru-RU" smtClean="0"/>
          </a:p>
        </p:txBody>
      </p:sp>
      <p:sp>
        <p:nvSpPr>
          <p:cNvPr id="44035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6175" y="687388"/>
            <a:ext cx="4567238" cy="3427412"/>
          </a:xfrm>
          <a:ln/>
        </p:spPr>
      </p:sp>
      <p:sp>
        <p:nvSpPr>
          <p:cNvPr id="44036" name="Rectangle 2"/>
          <p:cNvSpPr>
            <a:spLocks noChangeArrowheads="1"/>
          </p:cNvSpPr>
          <p:nvPr>
            <p:ph type="body" idx="1"/>
          </p:nvPr>
        </p:nvSpPr>
        <p:spPr>
          <a:xfrm>
            <a:off x="673100" y="4687888"/>
            <a:ext cx="5378450" cy="443071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4589228D-AF27-4681-A3E0-DAF78F111778}" type="slidenum">
              <a:rPr lang="ru-RU" smtClean="0"/>
              <a:pPr/>
              <a:t>18</a:t>
            </a:fld>
            <a:endParaRPr lang="ru-RU" smtClean="0"/>
          </a:p>
        </p:txBody>
      </p:sp>
      <p:sp>
        <p:nvSpPr>
          <p:cNvPr id="45059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901700" y="741363"/>
            <a:ext cx="4929188" cy="3698875"/>
          </a:xfrm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3100" y="4689475"/>
            <a:ext cx="5384800" cy="4438650"/>
          </a:xfrm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tabLst>
                <a:tab pos="0" algn="l"/>
                <a:tab pos="908050" algn="l"/>
                <a:tab pos="1814513" algn="l"/>
                <a:tab pos="2722563" algn="l"/>
                <a:tab pos="3630613" algn="l"/>
                <a:tab pos="4535488" algn="l"/>
                <a:tab pos="5445125" algn="l"/>
                <a:tab pos="6353175" algn="l"/>
                <a:tab pos="7258050" algn="l"/>
                <a:tab pos="8167688" algn="l"/>
                <a:tab pos="9075738" algn="l"/>
                <a:tab pos="9980613" algn="l"/>
              </a:tabLst>
            </a:pPr>
            <a:fld id="{8318C823-70E6-4747-ADE0-C2708DE07B42}" type="slidenum">
              <a:rPr lang="ru-RU" smtClean="0"/>
              <a:pPr>
                <a:tabLst>
                  <a:tab pos="0" algn="l"/>
                  <a:tab pos="908050" algn="l"/>
                  <a:tab pos="1814513" algn="l"/>
                  <a:tab pos="2722563" algn="l"/>
                  <a:tab pos="3630613" algn="l"/>
                  <a:tab pos="4535488" algn="l"/>
                  <a:tab pos="5445125" algn="l"/>
                  <a:tab pos="6353175" algn="l"/>
                  <a:tab pos="7258050" algn="l"/>
                  <a:tab pos="8167688" algn="l"/>
                  <a:tab pos="9075738" algn="l"/>
                  <a:tab pos="9980613" algn="l"/>
                </a:tabLst>
              </a:pPr>
              <a:t>19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4DC42B46-E2A1-4956-982D-52E3826698EF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28675" name="Rectangle 2"/>
          <p:cNvSpPr>
            <a:spLocks noGrp="1" noChangeArrowheads="1" noTextEdit="1"/>
          </p:cNvSpPr>
          <p:nvPr>
            <p:ph type="sldImg"/>
          </p:nvPr>
        </p:nvSpPr>
        <p:spPr>
          <a:xfrm>
            <a:off x="890588" y="731838"/>
            <a:ext cx="4941887" cy="3706812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C19742EE-7023-4225-8DE9-77EC7D0E50C6}" type="slidenum">
              <a:rPr lang="ru-RU" smtClean="0"/>
              <a:pPr/>
              <a:t>20</a:t>
            </a:fld>
            <a:endParaRPr lang="ru-RU" smtClean="0"/>
          </a:p>
        </p:txBody>
      </p:sp>
      <p:sp>
        <p:nvSpPr>
          <p:cNvPr id="47107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889000" y="731838"/>
            <a:ext cx="4954588" cy="3716337"/>
          </a:xfrm>
          <a:ln/>
        </p:spPr>
      </p:sp>
      <p:sp>
        <p:nvSpPr>
          <p:cNvPr id="47108" name="Rectangle 2"/>
          <p:cNvSpPr>
            <a:spLocks noChangeArrowheads="1"/>
          </p:cNvSpPr>
          <p:nvPr>
            <p:ph type="body" idx="1"/>
          </p:nvPr>
        </p:nvSpPr>
        <p:spPr>
          <a:xfrm>
            <a:off x="673100" y="4687888"/>
            <a:ext cx="5378450" cy="443071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1FEA544-34C9-4E54-8C24-010DC62A990D}" type="slidenum">
              <a:rPr lang="ru-RU" smtClean="0"/>
              <a:pPr/>
              <a:t>21</a:t>
            </a:fld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tabLst>
                <a:tab pos="0" algn="l"/>
                <a:tab pos="908050" algn="l"/>
                <a:tab pos="1814513" algn="l"/>
                <a:tab pos="2722563" algn="l"/>
                <a:tab pos="3630613" algn="l"/>
                <a:tab pos="4535488" algn="l"/>
                <a:tab pos="5445125" algn="l"/>
                <a:tab pos="6353175" algn="l"/>
                <a:tab pos="7258050" algn="l"/>
                <a:tab pos="8167688" algn="l"/>
                <a:tab pos="9075738" algn="l"/>
                <a:tab pos="9980613" algn="l"/>
              </a:tabLst>
            </a:pPr>
            <a:fld id="{391555F1-DEFA-40BE-8AAD-AC0177B35DBD}" type="slidenum">
              <a:rPr lang="ru-RU" smtClean="0"/>
              <a:pPr>
                <a:tabLst>
                  <a:tab pos="0" algn="l"/>
                  <a:tab pos="908050" algn="l"/>
                  <a:tab pos="1814513" algn="l"/>
                  <a:tab pos="2722563" algn="l"/>
                  <a:tab pos="3630613" algn="l"/>
                  <a:tab pos="4535488" algn="l"/>
                  <a:tab pos="5445125" algn="l"/>
                  <a:tab pos="6353175" algn="l"/>
                  <a:tab pos="7258050" algn="l"/>
                  <a:tab pos="8167688" algn="l"/>
                  <a:tab pos="9075738" algn="l"/>
                  <a:tab pos="9980613" algn="l"/>
                </a:tabLst>
              </a:pPr>
              <a:t>22</a:t>
            </a:fld>
            <a:endParaRPr 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tabLst>
                <a:tab pos="0" algn="l"/>
                <a:tab pos="908050" algn="l"/>
                <a:tab pos="1814513" algn="l"/>
                <a:tab pos="2722563" algn="l"/>
                <a:tab pos="3630613" algn="l"/>
                <a:tab pos="4535488" algn="l"/>
                <a:tab pos="5445125" algn="l"/>
                <a:tab pos="6353175" algn="l"/>
                <a:tab pos="7258050" algn="l"/>
                <a:tab pos="8167688" algn="l"/>
                <a:tab pos="9075738" algn="l"/>
                <a:tab pos="9980613" algn="l"/>
              </a:tabLst>
            </a:pPr>
            <a:fld id="{CE29DE0F-3FF8-4458-96E4-F87B8791D31B}" type="slidenum">
              <a:rPr lang="ru-RU" smtClean="0"/>
              <a:pPr>
                <a:tabLst>
                  <a:tab pos="0" algn="l"/>
                  <a:tab pos="908050" algn="l"/>
                  <a:tab pos="1814513" algn="l"/>
                  <a:tab pos="2722563" algn="l"/>
                  <a:tab pos="3630613" algn="l"/>
                  <a:tab pos="4535488" algn="l"/>
                  <a:tab pos="5445125" algn="l"/>
                  <a:tab pos="6353175" algn="l"/>
                  <a:tab pos="7258050" algn="l"/>
                  <a:tab pos="8167688" algn="l"/>
                  <a:tab pos="9075738" algn="l"/>
                  <a:tab pos="9980613" algn="l"/>
                </a:tabLst>
              </a:pPr>
              <a:t>23</a:t>
            </a:fld>
            <a:endParaRPr lang="ru-RU" smtClean="0"/>
          </a:p>
        </p:txBody>
      </p:sp>
      <p:sp>
        <p:nvSpPr>
          <p:cNvPr id="50179" name="Rectangle 7"/>
          <p:cNvSpPr txBox="1">
            <a:spLocks noGrp="1" noChangeArrowheads="1"/>
          </p:cNvSpPr>
          <p:nvPr/>
        </p:nvSpPr>
        <p:spPr bwMode="auto">
          <a:xfrm>
            <a:off x="3813175" y="9372600"/>
            <a:ext cx="2914650" cy="492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9583" tIns="46582" rIns="89583" bIns="46582" anchor="b"/>
          <a:lstStyle/>
          <a:p>
            <a:pPr algn="r" defTabSz="447675">
              <a:buSzPct val="100000"/>
              <a:buFont typeface="Times New Roman" pitchFamily="18" charset="0"/>
              <a:buNone/>
              <a:tabLst>
                <a:tab pos="0" algn="l"/>
                <a:tab pos="909638" algn="l"/>
                <a:tab pos="1819275" algn="l"/>
                <a:tab pos="2728913" algn="l"/>
                <a:tab pos="3641725" algn="l"/>
                <a:tab pos="4548188" algn="l"/>
                <a:tab pos="5461000" algn="l"/>
                <a:tab pos="6372225" algn="l"/>
                <a:tab pos="7280275" algn="l"/>
                <a:tab pos="8189913" algn="l"/>
                <a:tab pos="9102725" algn="l"/>
                <a:tab pos="10009188" algn="l"/>
              </a:tabLst>
            </a:pPr>
            <a:fld id="{3F2784BE-8B07-4BE2-AA2C-283963E87996}" type="slidenum">
              <a:rPr lang="ru-RU" b="0" i="0">
                <a:solidFill>
                  <a:srgbClr val="000000"/>
                </a:solidFill>
              </a:rPr>
              <a:pPr algn="r" defTabSz="447675">
                <a:buSzPct val="100000"/>
                <a:buFont typeface="Times New Roman" pitchFamily="18" charset="0"/>
                <a:buNone/>
                <a:tabLst>
                  <a:tab pos="0" algn="l"/>
                  <a:tab pos="909638" algn="l"/>
                  <a:tab pos="1819275" algn="l"/>
                  <a:tab pos="2728913" algn="l"/>
                  <a:tab pos="3641725" algn="l"/>
                  <a:tab pos="4548188" algn="l"/>
                  <a:tab pos="5461000" algn="l"/>
                  <a:tab pos="6372225" algn="l"/>
                  <a:tab pos="7280275" algn="l"/>
                  <a:tab pos="8189913" algn="l"/>
                  <a:tab pos="9102725" algn="l"/>
                  <a:tab pos="10009188" algn="l"/>
                </a:tabLst>
              </a:pPr>
              <a:t>23</a:t>
            </a:fld>
            <a:endParaRPr lang="ru-RU" b="0" i="0">
              <a:solidFill>
                <a:srgbClr val="000000"/>
              </a:solidFill>
            </a:endParaRPr>
          </a:p>
        </p:txBody>
      </p:sp>
      <p:sp>
        <p:nvSpPr>
          <p:cNvPr id="501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75" y="744538"/>
            <a:ext cx="4927600" cy="3695700"/>
          </a:xfrm>
          <a:ln/>
        </p:spPr>
      </p:sp>
      <p:sp>
        <p:nvSpPr>
          <p:cNvPr id="5018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3100" y="4687888"/>
            <a:ext cx="5384800" cy="443865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tabLst>
                <a:tab pos="0" algn="l"/>
                <a:tab pos="908050" algn="l"/>
                <a:tab pos="1814513" algn="l"/>
                <a:tab pos="2722563" algn="l"/>
                <a:tab pos="3630613" algn="l"/>
                <a:tab pos="4535488" algn="l"/>
                <a:tab pos="5445125" algn="l"/>
                <a:tab pos="6353175" algn="l"/>
                <a:tab pos="7258050" algn="l"/>
                <a:tab pos="8167688" algn="l"/>
                <a:tab pos="9075738" algn="l"/>
                <a:tab pos="9980613" algn="l"/>
              </a:tabLst>
            </a:pPr>
            <a:fld id="{E31DDCF2-AFF8-4304-906D-FC8206AAB86C}" type="slidenum">
              <a:rPr lang="ru-RU" smtClean="0"/>
              <a:pPr>
                <a:tabLst>
                  <a:tab pos="0" algn="l"/>
                  <a:tab pos="908050" algn="l"/>
                  <a:tab pos="1814513" algn="l"/>
                  <a:tab pos="2722563" algn="l"/>
                  <a:tab pos="3630613" algn="l"/>
                  <a:tab pos="4535488" algn="l"/>
                  <a:tab pos="5445125" algn="l"/>
                  <a:tab pos="6353175" algn="l"/>
                  <a:tab pos="7258050" algn="l"/>
                  <a:tab pos="8167688" algn="l"/>
                  <a:tab pos="9075738" algn="l"/>
                  <a:tab pos="9980613" algn="l"/>
                </a:tabLst>
              </a:pPr>
              <a:t>24</a:t>
            </a:fld>
            <a:endParaRPr lang="ru-RU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3288" y="742950"/>
            <a:ext cx="4930775" cy="3697288"/>
          </a:xfrm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3100" y="4687888"/>
            <a:ext cx="5384800" cy="4440237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 txBox="1">
            <a:spLocks noGrp="1" noChangeArrowheads="1"/>
          </p:cNvSpPr>
          <p:nvPr/>
        </p:nvSpPr>
        <p:spPr bwMode="auto">
          <a:xfrm>
            <a:off x="3813175" y="9372600"/>
            <a:ext cx="2914650" cy="492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9300" tIns="46438" rIns="89300" bIns="46438" anchor="b"/>
          <a:lstStyle/>
          <a:p>
            <a:pPr algn="r" defTabSz="446088">
              <a:buSzPct val="100000"/>
              <a:tabLst>
                <a:tab pos="0" algn="l"/>
                <a:tab pos="908050" algn="l"/>
                <a:tab pos="1814513" algn="l"/>
                <a:tab pos="2722563" algn="l"/>
                <a:tab pos="3630613" algn="l"/>
                <a:tab pos="4533900" algn="l"/>
                <a:tab pos="5445125" algn="l"/>
                <a:tab pos="6353175" algn="l"/>
                <a:tab pos="7256463" algn="l"/>
                <a:tab pos="8167688" algn="l"/>
                <a:tab pos="9075738" algn="l"/>
                <a:tab pos="9979025" algn="l"/>
              </a:tabLst>
            </a:pPr>
            <a:fld id="{34A0C127-A612-46C2-B68E-8B7772C4EF49}" type="slidenum">
              <a:rPr lang="ru-RU" b="0" i="0">
                <a:solidFill>
                  <a:srgbClr val="000000"/>
                </a:solidFill>
              </a:rPr>
              <a:pPr algn="r" defTabSz="446088">
                <a:buSzPct val="100000"/>
                <a:tabLst>
                  <a:tab pos="0" algn="l"/>
                  <a:tab pos="908050" algn="l"/>
                  <a:tab pos="1814513" algn="l"/>
                  <a:tab pos="2722563" algn="l"/>
                  <a:tab pos="3630613" algn="l"/>
                  <a:tab pos="4533900" algn="l"/>
                  <a:tab pos="5445125" algn="l"/>
                  <a:tab pos="6353175" algn="l"/>
                  <a:tab pos="7256463" algn="l"/>
                  <a:tab pos="8167688" algn="l"/>
                  <a:tab pos="9075738" algn="l"/>
                  <a:tab pos="9979025" algn="l"/>
                </a:tabLst>
              </a:pPr>
              <a:t>3</a:t>
            </a:fld>
            <a:endParaRPr lang="ru-RU" b="0" i="0">
              <a:solidFill>
                <a:srgbClr val="000000"/>
              </a:solidFill>
            </a:endParaRPr>
          </a:p>
        </p:txBody>
      </p:sp>
      <p:sp>
        <p:nvSpPr>
          <p:cNvPr id="29699" name="Rectangle 2"/>
          <p:cNvSpPr>
            <a:spLocks noGrp="1" noChangeArrowheads="1" noTextEdit="1"/>
          </p:cNvSpPr>
          <p:nvPr>
            <p:ph type="sldImg"/>
          </p:nvPr>
        </p:nvSpPr>
        <p:spPr>
          <a:xfrm>
            <a:off x="903288" y="744538"/>
            <a:ext cx="4927600" cy="3695700"/>
          </a:xfrm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3100" y="4689475"/>
            <a:ext cx="5384800" cy="4437063"/>
          </a:xfrm>
          <a:noFill/>
          <a:ln/>
        </p:spPr>
        <p:txBody>
          <a:bodyPr lIns="89300" tIns="46438" rIns="89300" bIns="46438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B10FBF48-0AB3-4638-BCED-9BAB3DE6A456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1748" name="Номер слайда 3"/>
          <p:cNvSpPr txBox="1">
            <a:spLocks noGrp="1"/>
          </p:cNvSpPr>
          <p:nvPr/>
        </p:nvSpPr>
        <p:spPr bwMode="auto">
          <a:xfrm>
            <a:off x="3813175" y="9372600"/>
            <a:ext cx="2914650" cy="492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9309" tIns="46442" rIns="89309" bIns="46442" anchor="b"/>
          <a:lstStyle/>
          <a:p>
            <a:pPr algn="r" defTabSz="446088">
              <a:buSzPct val="100000"/>
              <a:tabLst>
                <a:tab pos="0" algn="l"/>
                <a:tab pos="908050" algn="l"/>
                <a:tab pos="1814513" algn="l"/>
                <a:tab pos="2722563" algn="l"/>
                <a:tab pos="3630613" algn="l"/>
                <a:tab pos="4535488" algn="l"/>
                <a:tab pos="5445125" algn="l"/>
                <a:tab pos="6353175" algn="l"/>
                <a:tab pos="7258050" algn="l"/>
                <a:tab pos="8167688" algn="l"/>
                <a:tab pos="9075738" algn="l"/>
                <a:tab pos="9980613" algn="l"/>
              </a:tabLst>
            </a:pPr>
            <a:fld id="{B6E06BA9-8662-4D7E-8E3B-BA8C1E8D324B}" type="slidenum">
              <a:rPr lang="ru-RU" b="0" i="0">
                <a:solidFill>
                  <a:srgbClr val="000000"/>
                </a:solidFill>
              </a:rPr>
              <a:pPr algn="r" defTabSz="446088">
                <a:buSzPct val="100000"/>
                <a:tabLst>
                  <a:tab pos="0" algn="l"/>
                  <a:tab pos="908050" algn="l"/>
                  <a:tab pos="1814513" algn="l"/>
                  <a:tab pos="2722563" algn="l"/>
                  <a:tab pos="3630613" algn="l"/>
                  <a:tab pos="4535488" algn="l"/>
                  <a:tab pos="5445125" algn="l"/>
                  <a:tab pos="6353175" algn="l"/>
                  <a:tab pos="7258050" algn="l"/>
                  <a:tab pos="8167688" algn="l"/>
                  <a:tab pos="9075738" algn="l"/>
                  <a:tab pos="9980613" algn="l"/>
                </a:tabLst>
              </a:pPr>
              <a:t>5</a:t>
            </a:fld>
            <a:endParaRPr lang="ru-RU" b="0" i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B4D70618-6168-4984-BA13-07CE20C5D091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2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3852B832-42DF-4C36-916F-09CC4FE7A872}" type="slidenum">
              <a:rPr lang="ru-RU" smtClean="0"/>
              <a:pPr/>
              <a:t>7</a:t>
            </a:fld>
            <a:endParaRPr lang="ru-RU" smtClean="0"/>
          </a:p>
        </p:txBody>
      </p:sp>
      <p:sp>
        <p:nvSpPr>
          <p:cNvPr id="3379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904875" y="742950"/>
            <a:ext cx="4929188" cy="3697288"/>
          </a:xfrm>
          <a:ln/>
        </p:spPr>
      </p:sp>
      <p:sp>
        <p:nvSpPr>
          <p:cNvPr id="33796" name="Rectangle 3"/>
          <p:cNvSpPr>
            <a:spLocks noChangeArrowheads="1"/>
          </p:cNvSpPr>
          <p:nvPr>
            <p:ph type="body" idx="1"/>
          </p:nvPr>
        </p:nvSpPr>
        <p:spPr>
          <a:xfrm>
            <a:off x="673100" y="4687888"/>
            <a:ext cx="5384800" cy="4440237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 txBox="1">
            <a:spLocks noGrp="1" noChangeArrowheads="1"/>
          </p:cNvSpPr>
          <p:nvPr/>
        </p:nvSpPr>
        <p:spPr bwMode="auto">
          <a:xfrm>
            <a:off x="3813175" y="9372600"/>
            <a:ext cx="2914650" cy="492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9300" tIns="46438" rIns="89300" bIns="46438" anchor="b"/>
          <a:lstStyle/>
          <a:p>
            <a:pPr algn="r" defTabSz="446088">
              <a:buSzPct val="100000"/>
              <a:tabLst>
                <a:tab pos="0" algn="l"/>
                <a:tab pos="908050" algn="l"/>
                <a:tab pos="1814513" algn="l"/>
                <a:tab pos="2722563" algn="l"/>
                <a:tab pos="3630613" algn="l"/>
                <a:tab pos="4533900" algn="l"/>
                <a:tab pos="5445125" algn="l"/>
                <a:tab pos="6353175" algn="l"/>
                <a:tab pos="7256463" algn="l"/>
                <a:tab pos="8167688" algn="l"/>
                <a:tab pos="9075738" algn="l"/>
                <a:tab pos="9979025" algn="l"/>
              </a:tabLst>
            </a:pPr>
            <a:fld id="{84361250-09CE-4906-806C-61A834A2DB40}" type="slidenum">
              <a:rPr lang="ru-RU" b="0" i="0">
                <a:solidFill>
                  <a:srgbClr val="000000"/>
                </a:solidFill>
              </a:rPr>
              <a:pPr algn="r" defTabSz="446088">
                <a:buSzPct val="100000"/>
                <a:tabLst>
                  <a:tab pos="0" algn="l"/>
                  <a:tab pos="908050" algn="l"/>
                  <a:tab pos="1814513" algn="l"/>
                  <a:tab pos="2722563" algn="l"/>
                  <a:tab pos="3630613" algn="l"/>
                  <a:tab pos="4533900" algn="l"/>
                  <a:tab pos="5445125" algn="l"/>
                  <a:tab pos="6353175" algn="l"/>
                  <a:tab pos="7256463" algn="l"/>
                  <a:tab pos="8167688" algn="l"/>
                  <a:tab pos="9075738" algn="l"/>
                  <a:tab pos="9979025" algn="l"/>
                </a:tabLst>
              </a:pPr>
              <a:t>8</a:t>
            </a:fld>
            <a:endParaRPr lang="ru-RU" b="0" i="0">
              <a:solidFill>
                <a:srgbClr val="000000"/>
              </a:solidFill>
            </a:endParaRPr>
          </a:p>
        </p:txBody>
      </p:sp>
      <p:sp>
        <p:nvSpPr>
          <p:cNvPr id="34819" name="Rectangle 7"/>
          <p:cNvSpPr txBox="1">
            <a:spLocks noGrp="1" noChangeArrowheads="1"/>
          </p:cNvSpPr>
          <p:nvPr/>
        </p:nvSpPr>
        <p:spPr bwMode="auto">
          <a:xfrm>
            <a:off x="3813175" y="9372600"/>
            <a:ext cx="2914650" cy="492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9574" tIns="46577" rIns="89574" bIns="46577" anchor="b"/>
          <a:lstStyle/>
          <a:p>
            <a:pPr algn="r" defTabSz="447675">
              <a:buSzPct val="100000"/>
              <a:buFont typeface="Times New Roman" pitchFamily="18" charset="0"/>
              <a:buNone/>
              <a:tabLst>
                <a:tab pos="0" algn="l"/>
                <a:tab pos="909638" algn="l"/>
                <a:tab pos="1819275" algn="l"/>
                <a:tab pos="2728913" algn="l"/>
                <a:tab pos="3641725" algn="l"/>
                <a:tab pos="4546600" algn="l"/>
                <a:tab pos="5461000" algn="l"/>
                <a:tab pos="6372225" algn="l"/>
                <a:tab pos="7278688" algn="l"/>
                <a:tab pos="8188325" algn="l"/>
                <a:tab pos="9102725" algn="l"/>
                <a:tab pos="10007600" algn="l"/>
              </a:tabLst>
            </a:pPr>
            <a:fld id="{20A0A1A8-CBD9-49EE-BDF1-E24E81F8442D}" type="slidenum">
              <a:rPr lang="ru-RU" b="0" i="0">
                <a:solidFill>
                  <a:srgbClr val="000000"/>
                </a:solidFill>
              </a:rPr>
              <a:pPr algn="r" defTabSz="447675">
                <a:buSzPct val="100000"/>
                <a:buFont typeface="Times New Roman" pitchFamily="18" charset="0"/>
                <a:buNone/>
                <a:tabLst>
                  <a:tab pos="0" algn="l"/>
                  <a:tab pos="909638" algn="l"/>
                  <a:tab pos="1819275" algn="l"/>
                  <a:tab pos="2728913" algn="l"/>
                  <a:tab pos="3641725" algn="l"/>
                  <a:tab pos="4546600" algn="l"/>
                  <a:tab pos="5461000" algn="l"/>
                  <a:tab pos="6372225" algn="l"/>
                  <a:tab pos="7278688" algn="l"/>
                  <a:tab pos="8188325" algn="l"/>
                  <a:tab pos="9102725" algn="l"/>
                  <a:tab pos="10007600" algn="l"/>
                </a:tabLst>
              </a:pPr>
              <a:t>8</a:t>
            </a:fld>
            <a:endParaRPr lang="ru-RU" b="0" i="0">
              <a:solidFill>
                <a:srgbClr val="000000"/>
              </a:solidFill>
            </a:endParaRPr>
          </a:p>
        </p:txBody>
      </p:sp>
      <p:sp>
        <p:nvSpPr>
          <p:cNvPr id="34820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903288" y="742950"/>
            <a:ext cx="4930775" cy="3697288"/>
          </a:xfrm>
          <a:ln/>
        </p:spPr>
      </p:sp>
      <p:sp>
        <p:nvSpPr>
          <p:cNvPr id="34821" name="Rectangle 3"/>
          <p:cNvSpPr>
            <a:spLocks noChangeArrowheads="1"/>
          </p:cNvSpPr>
          <p:nvPr>
            <p:ph type="body" idx="1"/>
          </p:nvPr>
        </p:nvSpPr>
        <p:spPr>
          <a:xfrm>
            <a:off x="673100" y="4687888"/>
            <a:ext cx="5384800" cy="4438650"/>
          </a:xfrm>
          <a:noFill/>
          <a:ln/>
        </p:spPr>
        <p:txBody>
          <a:bodyPr wrap="none" lIns="89300" tIns="46438" rIns="89300" bIns="46438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 txBox="1">
            <a:spLocks noGrp="1" noChangeArrowheads="1"/>
          </p:cNvSpPr>
          <p:nvPr/>
        </p:nvSpPr>
        <p:spPr bwMode="auto">
          <a:xfrm>
            <a:off x="3813175" y="9372600"/>
            <a:ext cx="2914650" cy="492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9300" tIns="46438" rIns="89300" bIns="46438" anchor="b"/>
          <a:lstStyle/>
          <a:p>
            <a:pPr algn="r" defTabSz="446088">
              <a:buSzPct val="100000"/>
              <a:tabLst>
                <a:tab pos="0" algn="l"/>
                <a:tab pos="908050" algn="l"/>
                <a:tab pos="1814513" algn="l"/>
                <a:tab pos="2722563" algn="l"/>
                <a:tab pos="3630613" algn="l"/>
                <a:tab pos="4533900" algn="l"/>
                <a:tab pos="5445125" algn="l"/>
                <a:tab pos="6353175" algn="l"/>
                <a:tab pos="7256463" algn="l"/>
                <a:tab pos="8167688" algn="l"/>
                <a:tab pos="9075738" algn="l"/>
                <a:tab pos="9979025" algn="l"/>
              </a:tabLst>
            </a:pPr>
            <a:fld id="{0AE710A5-1B52-41A2-A3B1-80CC74A2CFDD}" type="slidenum">
              <a:rPr lang="ru-RU" b="0" i="0">
                <a:solidFill>
                  <a:srgbClr val="000000"/>
                </a:solidFill>
              </a:rPr>
              <a:pPr algn="r" defTabSz="446088">
                <a:buSzPct val="100000"/>
                <a:tabLst>
                  <a:tab pos="0" algn="l"/>
                  <a:tab pos="908050" algn="l"/>
                  <a:tab pos="1814513" algn="l"/>
                  <a:tab pos="2722563" algn="l"/>
                  <a:tab pos="3630613" algn="l"/>
                  <a:tab pos="4533900" algn="l"/>
                  <a:tab pos="5445125" algn="l"/>
                  <a:tab pos="6353175" algn="l"/>
                  <a:tab pos="7256463" algn="l"/>
                  <a:tab pos="8167688" algn="l"/>
                  <a:tab pos="9075738" algn="l"/>
                  <a:tab pos="9979025" algn="l"/>
                </a:tabLst>
              </a:pPr>
              <a:t>9</a:t>
            </a:fld>
            <a:endParaRPr lang="ru-RU" b="0" i="0">
              <a:solidFill>
                <a:srgbClr val="000000"/>
              </a:solidFill>
            </a:endParaRPr>
          </a:p>
        </p:txBody>
      </p:sp>
      <p:sp>
        <p:nvSpPr>
          <p:cNvPr id="3584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903288" y="744538"/>
            <a:ext cx="4927600" cy="3695700"/>
          </a:xfrm>
          <a:ln/>
        </p:spPr>
      </p:sp>
      <p:sp>
        <p:nvSpPr>
          <p:cNvPr id="35844" name="Rectangle 3"/>
          <p:cNvSpPr>
            <a:spLocks noChangeArrowheads="1"/>
          </p:cNvSpPr>
          <p:nvPr>
            <p:ph type="body" idx="1"/>
          </p:nvPr>
        </p:nvSpPr>
        <p:spPr>
          <a:xfrm>
            <a:off x="673100" y="4687888"/>
            <a:ext cx="5384800" cy="4438650"/>
          </a:xfrm>
          <a:noFill/>
          <a:ln/>
        </p:spPr>
        <p:txBody>
          <a:bodyPr wrap="none" lIns="89300" tIns="46438" rIns="89300" bIns="46438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D01284-6E80-4E68-B6C4-1770C4927B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7F94AF-3CA2-491E-90F0-71CF95F6A4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5995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5995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6421F1-AB55-49A0-A947-6A3A9C8A3B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28013" cy="143351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B32B59-82EB-45CB-9B7B-91BD42AB23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28013" cy="143351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8013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8013" cy="21859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6555D5-4E4E-410D-82B6-1C1421F440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04AA04-AD68-4FE7-B6D7-48E2669089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DE4FF9-AC4A-4678-AC45-379FB74F04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F23170-A751-45DA-B164-D2955EC635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FE9051-7C11-4641-8E24-979A0BEB11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7E5795-EC0E-4C2E-B686-3373D707AA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C724B8-B1D6-4A8F-B7BA-B476832AD2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9FC3E-334C-440E-8CF7-04D69E6B55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6ACDA-4C28-47DC-9F61-4F2B40EDF6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5225"/>
            <a:ext cx="2132013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l"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0" i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5225"/>
            <a:ext cx="2894013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l"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0" i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32013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 b="1" i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6E2860C9-0748-4384-95DD-8982A1BADD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Arial Unicode MS" pitchFamily="34" charset="-128"/>
          <a:cs typeface="Arial Unicode MS" pitchFamily="34" charset="-128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Arial Unicode MS" pitchFamily="34" charset="-128"/>
          <a:cs typeface="Arial Unicode MS" pitchFamily="34" charset="-128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Arial Unicode MS" pitchFamily="34" charset="-128"/>
          <a:cs typeface="Arial Unicode MS" pitchFamily="34" charset="-128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Arial Unicode MS" pitchFamily="34" charset="-128"/>
          <a:cs typeface="Arial Unicode MS" pitchFamily="34" charset="-128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Arial Unicode MS" pitchFamily="34" charset="-128"/>
          <a:cs typeface="Arial Unicode MS" pitchFamily="34" charset="-128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Arial Unicode MS" pitchFamily="34" charset="-128"/>
          <a:cs typeface="Arial Unicode MS" pitchFamily="34" charset="-128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Arial Unicode MS" pitchFamily="34" charset="-128"/>
          <a:cs typeface="Arial Unicode MS" pitchFamily="34" charset="-128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Arial Unicode MS" pitchFamily="34" charset="-128"/>
          <a:cs typeface="Arial Unicode MS" pitchFamily="34" charset="-128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jpeg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jpeg"/><Relationship Id="rId4" Type="http://schemas.openxmlformats.org/officeDocument/2006/relationships/oleObject" Target="../embeddings/oleObject2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.jpeg"/><Relationship Id="rId4" Type="http://schemas.openxmlformats.org/officeDocument/2006/relationships/oleObject" Target="../embeddings/oleObject3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6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.jpeg"/><Relationship Id="rId4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subTitle"/>
          </p:nvPr>
        </p:nvSpPr>
        <p:spPr>
          <a:xfrm>
            <a:off x="468313" y="1412875"/>
            <a:ext cx="8280400" cy="4681538"/>
          </a:xfrm>
        </p:spPr>
        <p:txBody>
          <a:bodyPr anchor="t"/>
          <a:lstStyle/>
          <a:p>
            <a:pPr marL="609600" indent="-608013" eaLnBrk="1" hangingPunct="1">
              <a:lnSpc>
                <a:spcPct val="80000"/>
              </a:lnSpc>
              <a:spcBef>
                <a:spcPts val="1100"/>
              </a:spcBef>
              <a:buClrTx/>
              <a:buFontTx/>
              <a:buNone/>
              <a:tabLst>
                <a:tab pos="609600" algn="l"/>
                <a:tab pos="1524000" algn="l"/>
                <a:tab pos="2438400" algn="l"/>
                <a:tab pos="3352800" algn="l"/>
                <a:tab pos="4267200" algn="l"/>
                <a:tab pos="5181600" algn="l"/>
                <a:tab pos="6096000" algn="l"/>
                <a:tab pos="7010400" algn="l"/>
                <a:tab pos="7924800" algn="l"/>
                <a:tab pos="8839200" algn="l"/>
                <a:tab pos="9753600" algn="l"/>
                <a:tab pos="10668000" algn="l"/>
              </a:tabLst>
              <a:defRPr/>
            </a:pPr>
            <a:endParaRPr lang="ru-RU" sz="2400" b="1" dirty="0" smtClean="0"/>
          </a:p>
          <a:p>
            <a:pPr marL="609600" indent="-608013" eaLnBrk="1" hangingPunct="1">
              <a:lnSpc>
                <a:spcPct val="80000"/>
              </a:lnSpc>
              <a:spcBef>
                <a:spcPts val="1100"/>
              </a:spcBef>
              <a:buClrTx/>
              <a:buFontTx/>
              <a:buNone/>
              <a:tabLst>
                <a:tab pos="609600" algn="l"/>
                <a:tab pos="1524000" algn="l"/>
                <a:tab pos="2438400" algn="l"/>
                <a:tab pos="3352800" algn="l"/>
                <a:tab pos="4267200" algn="l"/>
                <a:tab pos="5181600" algn="l"/>
                <a:tab pos="6096000" algn="l"/>
                <a:tab pos="7010400" algn="l"/>
                <a:tab pos="7924800" algn="l"/>
                <a:tab pos="8839200" algn="l"/>
                <a:tab pos="9753600" algn="l"/>
                <a:tab pos="10668000" algn="l"/>
              </a:tabLst>
              <a:defRPr/>
            </a:pPr>
            <a:endParaRPr lang="ru-RU" sz="2400" b="1" dirty="0" smtClean="0"/>
          </a:p>
          <a:p>
            <a:pPr marL="609600" indent="-608013" eaLnBrk="1" hangingPunct="1">
              <a:lnSpc>
                <a:spcPct val="80000"/>
              </a:lnSpc>
              <a:spcBef>
                <a:spcPts val="1100"/>
              </a:spcBef>
              <a:buClrTx/>
              <a:buFontTx/>
              <a:buNone/>
              <a:tabLst>
                <a:tab pos="609600" algn="l"/>
                <a:tab pos="1524000" algn="l"/>
                <a:tab pos="2438400" algn="l"/>
                <a:tab pos="3352800" algn="l"/>
                <a:tab pos="4267200" algn="l"/>
                <a:tab pos="5181600" algn="l"/>
                <a:tab pos="6096000" algn="l"/>
                <a:tab pos="7010400" algn="l"/>
                <a:tab pos="7924800" algn="l"/>
                <a:tab pos="8839200" algn="l"/>
                <a:tab pos="9753600" algn="l"/>
                <a:tab pos="10668000" algn="l"/>
              </a:tabLst>
              <a:defRPr/>
            </a:pPr>
            <a:endParaRPr lang="ru-RU" sz="2400" b="1" dirty="0" smtClean="0"/>
          </a:p>
          <a:p>
            <a:pPr marL="609600" indent="-608013" eaLnBrk="1" hangingPunct="1">
              <a:lnSpc>
                <a:spcPct val="80000"/>
              </a:lnSpc>
              <a:spcBef>
                <a:spcPts val="1100"/>
              </a:spcBef>
              <a:buClrTx/>
              <a:tabLst>
                <a:tab pos="609600" algn="l"/>
                <a:tab pos="1524000" algn="l"/>
                <a:tab pos="2438400" algn="l"/>
                <a:tab pos="3352800" algn="l"/>
                <a:tab pos="4267200" algn="l"/>
                <a:tab pos="5181600" algn="l"/>
                <a:tab pos="6096000" algn="l"/>
                <a:tab pos="7010400" algn="l"/>
                <a:tab pos="7924800" algn="l"/>
                <a:tab pos="8839200" algn="l"/>
                <a:tab pos="9753600" algn="l"/>
                <a:tab pos="10668000" algn="l"/>
              </a:tabLst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Система оценки результативности деятельности Казначейства России</a:t>
            </a:r>
            <a:endParaRPr lang="en-US" sz="24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marL="609600" indent="-608013" eaLnBrk="1" hangingPunct="1">
              <a:lnSpc>
                <a:spcPct val="80000"/>
              </a:lnSpc>
              <a:spcBef>
                <a:spcPts val="1100"/>
              </a:spcBef>
              <a:buClrTx/>
              <a:buFontTx/>
              <a:buNone/>
              <a:tabLst>
                <a:tab pos="609600" algn="l"/>
                <a:tab pos="1524000" algn="l"/>
                <a:tab pos="2438400" algn="l"/>
                <a:tab pos="3352800" algn="l"/>
                <a:tab pos="4267200" algn="l"/>
                <a:tab pos="5181600" algn="l"/>
                <a:tab pos="6096000" algn="l"/>
                <a:tab pos="7010400" algn="l"/>
                <a:tab pos="7924800" algn="l"/>
                <a:tab pos="8839200" algn="l"/>
                <a:tab pos="9753600" algn="l"/>
                <a:tab pos="10668000" algn="l"/>
              </a:tabLst>
              <a:defRPr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8013" eaLnBrk="1" hangingPunct="1">
              <a:lnSpc>
                <a:spcPct val="80000"/>
              </a:lnSpc>
              <a:spcBef>
                <a:spcPts val="1100"/>
              </a:spcBef>
              <a:buClrTx/>
              <a:buFontTx/>
              <a:buNone/>
              <a:tabLst>
                <a:tab pos="609600" algn="l"/>
                <a:tab pos="1524000" algn="l"/>
                <a:tab pos="2438400" algn="l"/>
                <a:tab pos="3352800" algn="l"/>
                <a:tab pos="4267200" algn="l"/>
                <a:tab pos="5181600" algn="l"/>
                <a:tab pos="6096000" algn="l"/>
                <a:tab pos="7010400" algn="l"/>
                <a:tab pos="7924800" algn="l"/>
                <a:tab pos="8839200" algn="l"/>
                <a:tab pos="9753600" algn="l"/>
                <a:tab pos="10668000" algn="l"/>
              </a:tabLst>
              <a:defRPr/>
            </a:pPr>
            <a:endParaRPr lang="en-US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8013" eaLnBrk="1" hangingPunct="1">
              <a:lnSpc>
                <a:spcPct val="80000"/>
              </a:lnSpc>
              <a:spcBef>
                <a:spcPts val="1100"/>
              </a:spcBef>
              <a:buClrTx/>
              <a:buFontTx/>
              <a:buNone/>
              <a:tabLst>
                <a:tab pos="609600" algn="l"/>
                <a:tab pos="1524000" algn="l"/>
                <a:tab pos="2438400" algn="l"/>
                <a:tab pos="3352800" algn="l"/>
                <a:tab pos="4267200" algn="l"/>
                <a:tab pos="5181600" algn="l"/>
                <a:tab pos="6096000" algn="l"/>
                <a:tab pos="7010400" algn="l"/>
                <a:tab pos="7924800" algn="l"/>
                <a:tab pos="8839200" algn="l"/>
                <a:tab pos="9753600" algn="l"/>
                <a:tab pos="10668000" algn="l"/>
              </a:tabLst>
              <a:defRPr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8013" eaLnBrk="1" hangingPunct="1">
              <a:lnSpc>
                <a:spcPct val="80000"/>
              </a:lnSpc>
              <a:spcBef>
                <a:spcPts val="600"/>
              </a:spcBef>
              <a:buClrTx/>
              <a:buFontTx/>
              <a:buNone/>
              <a:tabLst>
                <a:tab pos="609600" algn="l"/>
                <a:tab pos="1524000" algn="l"/>
                <a:tab pos="2438400" algn="l"/>
                <a:tab pos="3352800" algn="l"/>
                <a:tab pos="4267200" algn="l"/>
                <a:tab pos="5181600" algn="l"/>
                <a:tab pos="6096000" algn="l"/>
                <a:tab pos="7010400" algn="l"/>
                <a:tab pos="7924800" algn="l"/>
                <a:tab pos="8839200" algn="l"/>
                <a:tab pos="9753600" algn="l"/>
                <a:tab pos="10668000" algn="l"/>
              </a:tabLst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Демидов Александр Юрьевич</a:t>
            </a:r>
          </a:p>
          <a:p>
            <a:pPr marL="609600" indent="-608013" eaLnBrk="1" hangingPunct="1">
              <a:lnSpc>
                <a:spcPct val="80000"/>
              </a:lnSpc>
              <a:spcBef>
                <a:spcPts val="600"/>
              </a:spcBef>
              <a:buClrTx/>
              <a:buFontTx/>
              <a:buNone/>
              <a:tabLst>
                <a:tab pos="609600" algn="l"/>
                <a:tab pos="1524000" algn="l"/>
                <a:tab pos="2438400" algn="l"/>
                <a:tab pos="3352800" algn="l"/>
                <a:tab pos="4267200" algn="l"/>
                <a:tab pos="5181600" algn="l"/>
                <a:tab pos="6096000" algn="l"/>
                <a:tab pos="7010400" algn="l"/>
                <a:tab pos="7924800" algn="l"/>
                <a:tab pos="8839200" algn="l"/>
                <a:tab pos="9753600" algn="l"/>
                <a:tab pos="10668000" algn="l"/>
              </a:tabLst>
              <a:defRPr/>
            </a:pPr>
            <a:endParaRPr lang="en-US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8013" eaLnBrk="1" hangingPunct="1">
              <a:lnSpc>
                <a:spcPct val="80000"/>
              </a:lnSpc>
              <a:spcBef>
                <a:spcPts val="600"/>
              </a:spcBef>
              <a:buClrTx/>
              <a:buFontTx/>
              <a:buNone/>
              <a:tabLst>
                <a:tab pos="609600" algn="l"/>
                <a:tab pos="1524000" algn="l"/>
                <a:tab pos="2438400" algn="l"/>
                <a:tab pos="3352800" algn="l"/>
                <a:tab pos="4267200" algn="l"/>
                <a:tab pos="5181600" algn="l"/>
                <a:tab pos="6096000" algn="l"/>
                <a:tab pos="7010400" algn="l"/>
                <a:tab pos="7924800" algn="l"/>
                <a:tab pos="8839200" algn="l"/>
                <a:tab pos="9753600" algn="l"/>
                <a:tab pos="10668000" algn="l"/>
              </a:tabLst>
              <a:defRPr/>
            </a:pPr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8013" eaLnBrk="1" hangingPunct="1">
              <a:lnSpc>
                <a:spcPct val="80000"/>
              </a:lnSpc>
              <a:spcBef>
                <a:spcPts val="600"/>
              </a:spcBef>
              <a:buClrTx/>
              <a:buFontTx/>
              <a:buNone/>
              <a:tabLst>
                <a:tab pos="609600" algn="l"/>
                <a:tab pos="1524000" algn="l"/>
                <a:tab pos="2438400" algn="l"/>
                <a:tab pos="3352800" algn="l"/>
                <a:tab pos="4267200" algn="l"/>
                <a:tab pos="5181600" algn="l"/>
                <a:tab pos="6096000" algn="l"/>
                <a:tab pos="7010400" algn="l"/>
                <a:tab pos="7924800" algn="l"/>
                <a:tab pos="8839200" algn="l"/>
                <a:tab pos="9753600" algn="l"/>
                <a:tab pos="10668000" algn="l"/>
              </a:tabLst>
              <a:defRPr/>
            </a:pPr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8013" eaLnBrk="1" hangingPunct="1">
              <a:lnSpc>
                <a:spcPct val="80000"/>
              </a:lnSpc>
              <a:spcBef>
                <a:spcPts val="600"/>
              </a:spcBef>
              <a:buClrTx/>
              <a:buFontTx/>
              <a:buNone/>
              <a:tabLst>
                <a:tab pos="609600" algn="l"/>
                <a:tab pos="1524000" algn="l"/>
                <a:tab pos="2438400" algn="l"/>
                <a:tab pos="3352800" algn="l"/>
                <a:tab pos="4267200" algn="l"/>
                <a:tab pos="5181600" algn="l"/>
                <a:tab pos="6096000" algn="l"/>
                <a:tab pos="7010400" algn="l"/>
                <a:tab pos="7924800" algn="l"/>
                <a:tab pos="8839200" algn="l"/>
                <a:tab pos="9753600" algn="l"/>
                <a:tab pos="10668000" algn="l"/>
              </a:tabLst>
              <a:defRPr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Москва, 2012 год</a:t>
            </a:r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4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омер слайда 3"/>
          <p:cNvSpPr txBox="1">
            <a:spLocks noGrp="1"/>
          </p:cNvSpPr>
          <p:nvPr/>
        </p:nvSpPr>
        <p:spPr bwMode="auto">
          <a:xfrm>
            <a:off x="6553200" y="6245225"/>
            <a:ext cx="2132013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r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6AE10283-B36D-4DF8-B164-75DB87D32E4D}" type="slidenum">
              <a:rPr lang="ru-RU" i="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10</a:t>
            </a:fld>
            <a:endParaRPr lang="ru-RU" i="0">
              <a:solidFill>
                <a:srgbClr val="000000"/>
              </a:solidFill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4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5364" name="Picture 22" descr="Рисунок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981075"/>
            <a:ext cx="409575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23" descr="Рисунок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981075"/>
            <a:ext cx="3644900" cy="539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 bwMode="auto">
          <a:xfrm>
            <a:off x="2843213" y="6237288"/>
            <a:ext cx="3571875" cy="21431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3. Запуск механизма ССП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52653E3-3BC6-4D58-ADEC-98050F77DAE6}" type="slidenum">
              <a:rPr lang="ru-RU" smtClean="0"/>
              <a:pPr/>
              <a:t>11</a:t>
            </a:fld>
            <a:endParaRPr lang="ru-RU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765175"/>
            <a:ext cx="8362950" cy="5360988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000" b="1" u="sng" smtClean="0">
                <a:latin typeface="Times New Roman" pitchFamily="18" charset="0"/>
              </a:rPr>
              <a:t>ВНЕШНЯЯ ОЦЕНКА РЕЗУЛЬТАТИВНОСТИ ДЕЯТЕЛЬНОСТИ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000" b="1" u="sng" smtClean="0">
                <a:latin typeface="Times New Roman" pitchFamily="18" charset="0"/>
              </a:rPr>
              <a:t>ФЕДЕРАЛЬНОГО  КАЗНАЧЕЙСЧТВА</a:t>
            </a:r>
            <a:endParaRPr lang="ru-RU" sz="2000" smtClean="0"/>
          </a:p>
          <a:p>
            <a:pPr>
              <a:lnSpc>
                <a:spcPct val="90000"/>
              </a:lnSpc>
            </a:pPr>
            <a:endParaRPr lang="ru-RU" sz="2000" smtClean="0"/>
          </a:p>
          <a:p>
            <a:pPr>
              <a:lnSpc>
                <a:spcPct val="90000"/>
              </a:lnSpc>
            </a:pPr>
            <a:endParaRPr lang="ru-RU" sz="2400" smtClean="0"/>
          </a:p>
          <a:p>
            <a:pPr>
              <a:lnSpc>
                <a:spcPct val="90000"/>
              </a:lnSpc>
              <a:buFont typeface="Times New Roman" pitchFamily="18" charset="0"/>
              <a:buNone/>
            </a:pPr>
            <a:r>
              <a:rPr lang="ru-RU" sz="2400" smtClean="0"/>
              <a:t>     Критерии оценки результативности, деятельности Казначейства России со стороны власти, клиентов и общества: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smtClean="0"/>
              <a:t>  - «полностью удовлетворен» — 10 баллов;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smtClean="0"/>
              <a:t>  - «скорее удовлетворен, чем не удовлетворен» — 7,5; баллов;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smtClean="0"/>
              <a:t>  - «скорее не удовлетворен, чем удовлетворен» — 5 баллов;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smtClean="0"/>
              <a:t>  - и «не удовлетворен» — 0 баллов. </a:t>
            </a:r>
          </a:p>
        </p:txBody>
      </p:sp>
      <p:pic>
        <p:nvPicPr>
          <p:cNvPr id="16388" name="Picture 4" descr="ФК__005"/>
          <p:cNvPicPr>
            <a:picLocks noChangeAspect="1" noChangeArrowheads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-26988"/>
            <a:ext cx="9144000" cy="684213"/>
          </a:xfr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483DAF0-C64D-454B-A0DC-3048545C3873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17411" name="Rectangle 1"/>
          <p:cNvSpPr>
            <a:spLocks noGrp="1" noChangeArrowheads="1"/>
          </p:cNvSpPr>
          <p:nvPr>
            <p:ph type="title"/>
          </p:nvPr>
        </p:nvSpPr>
        <p:spPr>
          <a:xfrm>
            <a:off x="395288" y="177800"/>
            <a:ext cx="8229600" cy="1739900"/>
          </a:xfrm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smtClean="0"/>
              <a:t/>
            </a:r>
            <a:br>
              <a:rPr lang="ru-RU" sz="2400" b="1" smtClean="0"/>
            </a:br>
            <a:r>
              <a:rPr lang="ru-RU" sz="2000" b="1" smtClean="0"/>
              <a:t/>
            </a:r>
            <a:br>
              <a:rPr lang="ru-RU" sz="2000" b="1" smtClean="0"/>
            </a:br>
            <a:r>
              <a:rPr lang="ru-RU" sz="2000" b="1" u="sng" smtClean="0"/>
              <a:t>Определение и оценка результативности деятельности УФК (Приказ ФК №64)</a:t>
            </a:r>
            <a:r>
              <a:rPr lang="ru-RU" sz="2000" u="sng" smtClean="0"/>
              <a:t> </a:t>
            </a:r>
            <a:r>
              <a:rPr lang="ru-RU" sz="2400" u="sng" smtClean="0"/>
              <a:t/>
            </a:r>
            <a:br>
              <a:rPr lang="ru-RU" sz="2400" u="sng" smtClean="0"/>
            </a:br>
            <a:endParaRPr lang="ru-RU" sz="2400" u="sng" smtClean="0"/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628775"/>
            <a:ext cx="9144000" cy="5229225"/>
          </a:xfrm>
        </p:spPr>
        <p:txBody>
          <a:bodyPr/>
          <a:lstStyle/>
          <a:p>
            <a:pPr indent="-333375">
              <a:spcBef>
                <a:spcPts val="45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1" smtClean="0"/>
              <a:t>1) учет и распределение поступлений в бюджетную систему Российской Федерации;</a:t>
            </a:r>
          </a:p>
          <a:p>
            <a:pPr indent="-333375">
              <a:spcBef>
                <a:spcPts val="45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1" smtClean="0"/>
              <a:t>2) кассовое исполнение федерального бюджета;</a:t>
            </a:r>
          </a:p>
          <a:p>
            <a:pPr indent="-333375">
              <a:spcBef>
                <a:spcPts val="45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1" smtClean="0"/>
              <a:t>3) кассовое обслуживание исполнения бюджетов бюджетной системы Российской Федерации;</a:t>
            </a:r>
          </a:p>
          <a:p>
            <a:pPr indent="-333375">
              <a:spcBef>
                <a:spcPts val="45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1" smtClean="0"/>
              <a:t>4) открытие, ведение и закрытие (переоформление) лицевых счетов участников бюджетного процесса;</a:t>
            </a:r>
          </a:p>
          <a:p>
            <a:pPr indent="-333375">
              <a:spcBef>
                <a:spcPts val="45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1" smtClean="0"/>
              <a:t>5) формирование отчетности об исполнении федерального бюджета;</a:t>
            </a:r>
          </a:p>
          <a:p>
            <a:pPr indent="-333375">
              <a:spcBef>
                <a:spcPts val="45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1" smtClean="0"/>
              <a:t>6) кассовое обслуживание исполнения бюджета Союзного государства;</a:t>
            </a:r>
          </a:p>
          <a:p>
            <a:pPr indent="-333375">
              <a:spcBef>
                <a:spcPts val="45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1" smtClean="0"/>
              <a:t>7) информационно-техническое обеспечение;</a:t>
            </a:r>
          </a:p>
          <a:p>
            <a:pPr indent="-333375">
              <a:spcBef>
                <a:spcPts val="45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1" smtClean="0"/>
              <a:t>8) правовое обеспечение;</a:t>
            </a:r>
          </a:p>
          <a:p>
            <a:pPr indent="-333375">
              <a:spcBef>
                <a:spcPts val="45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1" smtClean="0"/>
              <a:t>9) финансовое обеспечение;</a:t>
            </a:r>
          </a:p>
          <a:p>
            <a:pPr indent="-333375">
              <a:spcBef>
                <a:spcPts val="45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1" smtClean="0"/>
              <a:t>10) кадровое обеспечение;</a:t>
            </a:r>
          </a:p>
          <a:p>
            <a:pPr indent="-333375">
              <a:spcBef>
                <a:spcPts val="45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1" smtClean="0"/>
              <a:t>11) защита информации;</a:t>
            </a:r>
          </a:p>
          <a:p>
            <a:pPr indent="-333375">
              <a:spcBef>
                <a:spcPts val="45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1" smtClean="0"/>
              <a:t>12) иные виды функциональной деятельности.</a:t>
            </a:r>
          </a:p>
          <a:p>
            <a:pPr indent="-333375">
              <a:spcBef>
                <a:spcPts val="45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1" smtClean="0"/>
              <a:t>Всего: 34 показателей.</a:t>
            </a:r>
          </a:p>
        </p:txBody>
      </p:sp>
      <p:pic>
        <p:nvPicPr>
          <p:cNvPr id="1741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4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D43072E-97B1-403D-BAE4-DC73A07FC6C0}" type="slidenum">
              <a:rPr lang="ru-RU" smtClean="0"/>
              <a:pPr/>
              <a:t>13</a:t>
            </a:fld>
            <a:endParaRPr lang="ru-RU" smtClean="0"/>
          </a:p>
        </p:txBody>
      </p:sp>
      <p:sp>
        <p:nvSpPr>
          <p:cNvPr id="19457" name="Rectangle 1"/>
          <p:cNvSpPr>
            <a:spLocks noGrp="1" noChangeArrowheads="1"/>
          </p:cNvSpPr>
          <p:nvPr>
            <p:ph type="body"/>
          </p:nvPr>
        </p:nvSpPr>
        <p:spPr>
          <a:xfrm>
            <a:off x="250825" y="981075"/>
            <a:ext cx="8785225" cy="5616575"/>
          </a:xfrm>
        </p:spPr>
        <p:txBody>
          <a:bodyPr anchor="t"/>
          <a:lstStyle/>
          <a:p>
            <a:pPr marL="342900" indent="-333375" algn="l">
              <a:lnSpc>
                <a:spcPct val="80000"/>
              </a:lnSpc>
              <a:spcBef>
                <a:spcPts val="45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2000" dirty="0"/>
          </a:p>
          <a:p>
            <a:pPr marL="342900" indent="-333375">
              <a:lnSpc>
                <a:spcPct val="80000"/>
              </a:lnSpc>
              <a:spcBef>
                <a:spcPts val="45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/>
              <a:t>    </a:t>
            </a:r>
            <a:r>
              <a:rPr lang="ru-RU" sz="2000" b="1" u="sng" dirty="0" smtClean="0"/>
              <a:t>Алгоритм </a:t>
            </a:r>
            <a:r>
              <a:rPr lang="ru-RU" sz="2000" b="1" u="sng" dirty="0"/>
              <a:t>определения индекса результативности деятельности </a:t>
            </a:r>
            <a:r>
              <a:rPr lang="ru-RU" sz="2000" b="1" u="sng" dirty="0" smtClean="0"/>
              <a:t>территориальных органов ФК</a:t>
            </a:r>
            <a:r>
              <a:rPr lang="ru-RU" sz="2000" u="sng" dirty="0" smtClean="0"/>
              <a:t> </a:t>
            </a:r>
            <a:r>
              <a:rPr lang="ru-RU" sz="2000" u="sng" dirty="0"/>
              <a:t>(</a:t>
            </a:r>
            <a:r>
              <a:rPr lang="ru-RU" sz="2000" u="sng" dirty="0" err="1" smtClean="0"/>
              <a:t>Ртофк</a:t>
            </a:r>
            <a:r>
              <a:rPr lang="ru-RU" sz="2000" u="sng" dirty="0"/>
              <a:t>):</a:t>
            </a:r>
            <a:r>
              <a:rPr lang="ru-RU" sz="1800" dirty="0"/>
              <a:t>                      </a:t>
            </a:r>
            <a:r>
              <a:rPr lang="en-US" sz="1800" dirty="0"/>
              <a:t>                            </a:t>
            </a:r>
            <a:r>
              <a:rPr lang="ru-RU" sz="1800" dirty="0"/>
              <a:t>         </a:t>
            </a:r>
            <a:r>
              <a:rPr lang="ru-RU" sz="3200" dirty="0"/>
              <a:t> </a:t>
            </a:r>
            <a:r>
              <a:rPr lang="en-US" sz="3200" baseline="-25000" dirty="0"/>
              <a:t>   </a:t>
            </a:r>
            <a:r>
              <a:rPr lang="en-US" sz="3200" dirty="0"/>
              <a:t> </a:t>
            </a:r>
          </a:p>
          <a:p>
            <a:pPr marL="342900" indent="-333375" algn="l">
              <a:lnSpc>
                <a:spcPct val="80000"/>
              </a:lnSpc>
              <a:spcBef>
                <a:spcPts val="45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200" dirty="0"/>
              <a:t>            </a:t>
            </a:r>
            <a:r>
              <a:rPr lang="en-US" sz="3200" dirty="0"/>
              <a:t>     </a:t>
            </a:r>
            <a:r>
              <a:rPr lang="ru-RU" sz="2000" dirty="0"/>
              <a:t> </a:t>
            </a:r>
            <a:r>
              <a:rPr lang="ru-RU" sz="2000" b="1" dirty="0" err="1" smtClean="0"/>
              <a:t>Ртофк</a:t>
            </a:r>
            <a:r>
              <a:rPr lang="ru-RU" sz="2000" b="1" dirty="0" smtClean="0"/>
              <a:t> </a:t>
            </a:r>
            <a:r>
              <a:rPr lang="ru-RU" sz="2000" b="1" dirty="0"/>
              <a:t>= П1 + П2 + П3 + </a:t>
            </a:r>
            <a:r>
              <a:rPr lang="ru-RU" sz="2000" b="1" dirty="0" err="1"/>
              <a:t>Пвн</a:t>
            </a:r>
            <a:r>
              <a:rPr lang="ru-RU" sz="2000" b="1" dirty="0"/>
              <a:t>….+ </a:t>
            </a:r>
            <a:r>
              <a:rPr lang="ru-RU" sz="2000" b="1" dirty="0" err="1"/>
              <a:t>Пi</a:t>
            </a:r>
            <a:r>
              <a:rPr lang="ru-RU" sz="2000" b="1" dirty="0"/>
              <a:t> / </a:t>
            </a:r>
            <a:r>
              <a:rPr lang="ru-RU" sz="2000" b="1" dirty="0" err="1"/>
              <a:t>i</a:t>
            </a:r>
            <a:r>
              <a:rPr lang="ru-RU" sz="2000" b="1" dirty="0"/>
              <a:t>,</a:t>
            </a:r>
            <a:r>
              <a:rPr lang="ru-RU" sz="2000" dirty="0"/>
              <a:t>     </a:t>
            </a:r>
          </a:p>
          <a:p>
            <a:pPr marL="342900" indent="-333375" algn="l">
              <a:lnSpc>
                <a:spcPct val="80000"/>
              </a:lnSpc>
              <a:spcBef>
                <a:spcPts val="45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dirty="0"/>
              <a:t>      где:</a:t>
            </a:r>
          </a:p>
          <a:p>
            <a:pPr marL="342900" indent="-333375" algn="l">
              <a:lnSpc>
                <a:spcPct val="80000"/>
              </a:lnSpc>
              <a:spcBef>
                <a:spcPts val="45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dirty="0"/>
              <a:t>      </a:t>
            </a:r>
            <a:r>
              <a:rPr lang="ru-RU" sz="2000" dirty="0" err="1"/>
              <a:t>i</a:t>
            </a:r>
            <a:r>
              <a:rPr lang="ru-RU" sz="2000" dirty="0"/>
              <a:t>  – количество задач;</a:t>
            </a:r>
          </a:p>
          <a:p>
            <a:pPr marL="342900" indent="-333375" algn="l">
              <a:lnSpc>
                <a:spcPct val="80000"/>
              </a:lnSpc>
              <a:spcBef>
                <a:spcPts val="45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dirty="0"/>
              <a:t>      П1, П2, П3, </a:t>
            </a:r>
            <a:r>
              <a:rPr lang="ru-RU" sz="2000" dirty="0" err="1"/>
              <a:t>Пi</a:t>
            </a:r>
            <a:r>
              <a:rPr lang="ru-RU" sz="2000" dirty="0"/>
              <a:t>  – результат  выполнения соответствующих задач №1, №2, №3,  № </a:t>
            </a:r>
            <a:r>
              <a:rPr lang="ru-RU" sz="2000" dirty="0" err="1"/>
              <a:t>i</a:t>
            </a:r>
            <a:r>
              <a:rPr lang="ru-RU" sz="2000" dirty="0"/>
              <a:t>; </a:t>
            </a:r>
          </a:p>
          <a:p>
            <a:pPr marL="342900" indent="-333375" algn="l">
              <a:lnSpc>
                <a:spcPct val="80000"/>
              </a:lnSpc>
              <a:spcBef>
                <a:spcPts val="45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dirty="0"/>
              <a:t>      </a:t>
            </a:r>
            <a:r>
              <a:rPr lang="ru-RU" sz="2000" dirty="0" err="1"/>
              <a:t>Пвн</a:t>
            </a:r>
            <a:r>
              <a:rPr lang="ru-RU" sz="2000" dirty="0"/>
              <a:t> – внешняя оценка.</a:t>
            </a:r>
          </a:p>
          <a:p>
            <a:pPr marL="342900" indent="-333375" algn="l">
              <a:lnSpc>
                <a:spcPct val="80000"/>
              </a:lnSpc>
              <a:spcBef>
                <a:spcPts val="45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2000" dirty="0"/>
          </a:p>
          <a:p>
            <a:pPr marL="342900" indent="-333375" algn="l">
              <a:lnSpc>
                <a:spcPct val="80000"/>
              </a:lnSpc>
              <a:spcBef>
                <a:spcPts val="45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/>
              <a:t>                                      П</a:t>
            </a:r>
            <a:r>
              <a:rPr lang="en-US" sz="2000" b="1" dirty="0" err="1"/>
              <a:t>i</a:t>
            </a:r>
            <a:r>
              <a:rPr lang="ru-RU" sz="2000" b="1" dirty="0"/>
              <a:t> = 10 – </a:t>
            </a:r>
            <a:r>
              <a:rPr lang="en-US" sz="2000" b="1" dirty="0" err="1"/>
              <a:t>Ci</a:t>
            </a:r>
            <a:r>
              <a:rPr lang="en-US" sz="2000" b="1" dirty="0"/>
              <a:t> * Hi</a:t>
            </a:r>
            <a:r>
              <a:rPr lang="ru-RU" sz="2000" b="1" dirty="0"/>
              <a:t> ;</a:t>
            </a:r>
          </a:p>
          <a:p>
            <a:pPr marL="342900" indent="-333375" algn="l">
              <a:lnSpc>
                <a:spcPct val="80000"/>
              </a:lnSpc>
              <a:spcBef>
                <a:spcPts val="45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dirty="0"/>
              <a:t>	где:</a:t>
            </a:r>
          </a:p>
          <a:p>
            <a:pPr marL="342900" indent="-333375" algn="l">
              <a:lnSpc>
                <a:spcPct val="80000"/>
              </a:lnSpc>
              <a:spcBef>
                <a:spcPts val="45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dirty="0"/>
              <a:t>	П</a:t>
            </a:r>
            <a:r>
              <a:rPr lang="en-US" sz="2000" dirty="0" err="1"/>
              <a:t>i</a:t>
            </a:r>
            <a:r>
              <a:rPr lang="ru-RU" sz="2000" dirty="0"/>
              <a:t> – индекс результативности выполнения соответствующей задачи;</a:t>
            </a:r>
          </a:p>
          <a:p>
            <a:pPr marL="342900" indent="-333375" algn="l">
              <a:lnSpc>
                <a:spcPct val="80000"/>
              </a:lnSpc>
              <a:spcBef>
                <a:spcPts val="45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dirty="0"/>
              <a:t>	10 – максимальное значение оценки выполнения задачи; </a:t>
            </a:r>
          </a:p>
          <a:p>
            <a:pPr marL="342900" indent="-333375" algn="l">
              <a:lnSpc>
                <a:spcPct val="80000"/>
              </a:lnSpc>
              <a:spcBef>
                <a:spcPts val="45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dirty="0"/>
              <a:t>	</a:t>
            </a:r>
            <a:r>
              <a:rPr lang="en-US" sz="2000" dirty="0" err="1"/>
              <a:t>Ci</a:t>
            </a:r>
            <a:r>
              <a:rPr lang="ru-RU" sz="2000" dirty="0"/>
              <a:t> – санкции за нарушение или невыполнение задачи;</a:t>
            </a:r>
          </a:p>
          <a:p>
            <a:pPr marL="342900" indent="-333375" algn="l">
              <a:lnSpc>
                <a:spcPct val="80000"/>
              </a:lnSpc>
              <a:spcBef>
                <a:spcPts val="45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dirty="0"/>
              <a:t>	</a:t>
            </a:r>
            <a:r>
              <a:rPr lang="en-US" sz="2000" dirty="0"/>
              <a:t>Hi</a:t>
            </a:r>
            <a:r>
              <a:rPr lang="ru-RU" sz="2000" dirty="0"/>
              <a:t> -  количество нарушений по соответствующей задаче.</a:t>
            </a:r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4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0871D63-8EAE-40E0-A110-6FB02321577C}" type="slidenum">
              <a:rPr lang="ru-RU" smtClean="0"/>
              <a:pPr/>
              <a:t>14</a:t>
            </a:fld>
            <a:endParaRPr lang="ru-RU" smtClean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187450" y="1628775"/>
          <a:ext cx="1008063" cy="269875"/>
        </p:xfrm>
        <a:graphic>
          <a:graphicData uri="http://schemas.openxmlformats.org/presentationml/2006/ole">
            <p:oleObj spid="_x0000_s1026" r:id="rId4" imgW="8229600" imgH="2199960" progId="">
              <p:embed/>
            </p:oleObj>
          </a:graphicData>
        </a:graphic>
      </p:graphicFrame>
      <p:sp>
        <p:nvSpPr>
          <p:cNvPr id="21506" name="Rectangle 2"/>
          <p:cNvSpPr>
            <a:spLocks noGrp="1" noChangeArrowheads="1"/>
          </p:cNvSpPr>
          <p:nvPr>
            <p:ph type="body"/>
          </p:nvPr>
        </p:nvSpPr>
        <p:spPr>
          <a:xfrm>
            <a:off x="539750" y="908050"/>
            <a:ext cx="8147050" cy="5580063"/>
          </a:xfrm>
        </p:spPr>
        <p:txBody>
          <a:bodyPr lIns="91440" tIns="45720" rIns="91440" bIns="45720" anchor="t"/>
          <a:lstStyle/>
          <a:p>
            <a:pPr marL="342900" indent="-333375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/>
              <a:t>    </a:t>
            </a:r>
            <a:r>
              <a:rPr lang="ru-RU" sz="2000" b="1" u="sng" dirty="0" smtClean="0"/>
              <a:t>Алгоритм </a:t>
            </a:r>
            <a:r>
              <a:rPr lang="ru-RU" sz="2000" b="1" u="sng" dirty="0"/>
              <a:t>определения индекса результативности деятельности структурного подразделения орган ФК (</a:t>
            </a:r>
            <a:r>
              <a:rPr lang="ru-RU" sz="2000" b="1" u="sng" dirty="0" err="1" smtClean="0"/>
              <a:t>Рсп</a:t>
            </a:r>
            <a:r>
              <a:rPr lang="ru-RU" sz="2000" b="1" u="sng" dirty="0"/>
              <a:t>)</a:t>
            </a:r>
          </a:p>
          <a:p>
            <a:pPr marL="342900" indent="-333375" algn="l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2000" b="1" u="sng" dirty="0"/>
          </a:p>
          <a:p>
            <a:pPr marL="342900" indent="-333375" algn="l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dirty="0"/>
              <a:t>                              </a:t>
            </a:r>
            <a:r>
              <a:rPr lang="ru-RU" sz="2000" b="1" dirty="0" err="1" smtClean="0"/>
              <a:t>Рсп</a:t>
            </a:r>
            <a:r>
              <a:rPr lang="ru-RU" sz="2000" b="1" dirty="0" smtClean="0"/>
              <a:t> </a:t>
            </a:r>
            <a:r>
              <a:rPr lang="ru-RU" sz="2000" b="1" dirty="0"/>
              <a:t>= П1 + П2 + П3 + </a:t>
            </a:r>
            <a:r>
              <a:rPr lang="ru-RU" sz="2000" b="1" dirty="0" err="1"/>
              <a:t>Пэв</a:t>
            </a:r>
            <a:r>
              <a:rPr lang="ru-RU" sz="2000" b="1" dirty="0"/>
              <a:t>….+ </a:t>
            </a:r>
            <a:r>
              <a:rPr lang="ru-RU" sz="2000" b="1" dirty="0" err="1"/>
              <a:t>Пi</a:t>
            </a:r>
            <a:r>
              <a:rPr lang="ru-RU" sz="2000" b="1" dirty="0"/>
              <a:t> / </a:t>
            </a:r>
            <a:r>
              <a:rPr lang="ru-RU" sz="2000" b="1" dirty="0" err="1"/>
              <a:t>i</a:t>
            </a:r>
            <a:r>
              <a:rPr lang="ru-RU" sz="2000" b="1" dirty="0"/>
              <a:t>,</a:t>
            </a:r>
            <a:r>
              <a:rPr lang="ru-RU" sz="2000" dirty="0"/>
              <a:t>     </a:t>
            </a:r>
          </a:p>
          <a:p>
            <a:pPr marL="342900" indent="-333375" algn="l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dirty="0"/>
              <a:t>      где:</a:t>
            </a:r>
          </a:p>
          <a:p>
            <a:pPr marL="342900" indent="-333375" algn="l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dirty="0"/>
              <a:t>      </a:t>
            </a:r>
            <a:r>
              <a:rPr lang="ru-RU" sz="2000" b="1" dirty="0"/>
              <a:t>П1, П2, П3, </a:t>
            </a:r>
            <a:r>
              <a:rPr lang="ru-RU" sz="2000" b="1" dirty="0" err="1"/>
              <a:t>Пi</a:t>
            </a:r>
            <a:r>
              <a:rPr lang="ru-RU" sz="2000" b="1" dirty="0"/>
              <a:t>  </a:t>
            </a:r>
            <a:r>
              <a:rPr lang="ru-RU" sz="2000" dirty="0"/>
              <a:t>– индекс результативности  выполнения соответствующих задач №1, №2, №3,  № </a:t>
            </a:r>
            <a:r>
              <a:rPr lang="ru-RU" sz="2000" dirty="0" err="1"/>
              <a:t>i</a:t>
            </a:r>
            <a:r>
              <a:rPr lang="ru-RU" sz="2000" dirty="0"/>
              <a:t>; </a:t>
            </a:r>
          </a:p>
          <a:p>
            <a:pPr marL="342900" indent="-333375" algn="l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dirty="0"/>
              <a:t>      </a:t>
            </a:r>
            <a:r>
              <a:rPr lang="ru-RU" sz="2000" b="1" dirty="0" err="1"/>
              <a:t>Пэв</a:t>
            </a:r>
            <a:r>
              <a:rPr lang="ru-RU" sz="2000" dirty="0"/>
              <a:t> – индекс эффективности взаимодействия структурных подразделений.</a:t>
            </a:r>
          </a:p>
          <a:p>
            <a:pPr marL="342900" indent="-333375" algn="l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2000" dirty="0"/>
          </a:p>
          <a:p>
            <a:pPr marL="342900" indent="-333375" algn="l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/>
              <a:t>                                      П</a:t>
            </a:r>
            <a:r>
              <a:rPr lang="en-US" sz="2000" b="1" dirty="0" err="1"/>
              <a:t>i</a:t>
            </a:r>
            <a:r>
              <a:rPr lang="ru-RU" sz="2000" b="1" dirty="0"/>
              <a:t> = 10 – </a:t>
            </a:r>
            <a:r>
              <a:rPr lang="en-US" sz="2000" b="1" dirty="0" err="1"/>
              <a:t>Ci</a:t>
            </a:r>
            <a:r>
              <a:rPr lang="en-US" sz="2000" b="1" dirty="0"/>
              <a:t> * Hi</a:t>
            </a:r>
            <a:r>
              <a:rPr lang="ru-RU" sz="2000" b="1" dirty="0"/>
              <a:t> ;</a:t>
            </a:r>
          </a:p>
          <a:p>
            <a:pPr marL="342900" indent="-333375" algn="l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dirty="0"/>
              <a:t>	где:</a:t>
            </a:r>
          </a:p>
          <a:p>
            <a:pPr marL="342900" indent="-333375" algn="l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dirty="0"/>
              <a:t>	</a:t>
            </a:r>
            <a:r>
              <a:rPr lang="ru-RU" sz="2000" b="1" dirty="0"/>
              <a:t>10 </a:t>
            </a:r>
            <a:r>
              <a:rPr lang="ru-RU" sz="2000" dirty="0"/>
              <a:t>– максимальное значение оценки выполнения задачи; </a:t>
            </a:r>
          </a:p>
          <a:p>
            <a:pPr marL="342900" indent="-333375" algn="l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dirty="0"/>
              <a:t>	</a:t>
            </a:r>
            <a:r>
              <a:rPr lang="en-US" sz="2000" b="1" dirty="0" err="1"/>
              <a:t>Ci</a:t>
            </a:r>
            <a:r>
              <a:rPr lang="ru-RU" sz="2000" dirty="0"/>
              <a:t> – санкции за нарушение или невыполнение задачи;</a:t>
            </a:r>
          </a:p>
          <a:p>
            <a:pPr marL="342900" indent="-333375" algn="l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dirty="0"/>
              <a:t>	</a:t>
            </a:r>
            <a:r>
              <a:rPr lang="en-US" sz="2000" b="1" dirty="0"/>
              <a:t>Hi</a:t>
            </a:r>
            <a:r>
              <a:rPr lang="ru-RU" sz="2000" b="1" dirty="0"/>
              <a:t> </a:t>
            </a:r>
            <a:r>
              <a:rPr lang="ru-RU" sz="2000" dirty="0"/>
              <a:t>-  количество нарушений по соответствующей задаче</a:t>
            </a:r>
          </a:p>
          <a:p>
            <a:pPr marL="342900" indent="-333375" algn="l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2000" dirty="0"/>
          </a:p>
        </p:txBody>
      </p:sp>
      <p:pic>
        <p:nvPicPr>
          <p:cNvPr id="102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4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30" name="Rectangle 4"/>
          <p:cNvSpPr>
            <a:spLocks noChangeArrowheads="1"/>
          </p:cNvSpPr>
          <p:nvPr/>
        </p:nvSpPr>
        <p:spPr bwMode="auto">
          <a:xfrm>
            <a:off x="0" y="4708525"/>
            <a:ext cx="9144000" cy="1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BC7C0F0-26D7-4FA6-9C30-8E52479BBDA0}" type="slidenum">
              <a:rPr lang="ru-RU" smtClean="0"/>
              <a:pPr/>
              <a:t>15</a:t>
            </a:fld>
            <a:endParaRPr lang="ru-RU" smtClean="0"/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46138"/>
            <a:ext cx="8291513" cy="782637"/>
          </a:xfrm>
        </p:spPr>
        <p:txBody>
          <a:bodyPr/>
          <a:lstStyle/>
          <a:p>
            <a:r>
              <a:rPr lang="ru-RU" sz="1800" b="1" u="sng" smtClean="0">
                <a:latin typeface="Times New Roman" pitchFamily="18" charset="0"/>
              </a:rPr>
              <a:t>ОПРЕДЕЛЕНИЕ И ОЦЕНКА РЕЗУЛЬТАТИВНОСТИ ДЕЯТЕЛЬНОСТИ СТРУКТУРНОГО ПОДРАЗДЕЛЕНИЯ ОРГАНА ФК</a:t>
            </a:r>
            <a:endParaRPr lang="ru-RU" sz="2800" b="1" smtClean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477838" y="1960563"/>
          <a:ext cx="8188325" cy="4637087"/>
        </p:xfrm>
        <a:graphic>
          <a:graphicData uri="http://schemas.openxmlformats.org/presentationml/2006/ole">
            <p:oleObj spid="_x0000_s2050" name="Диаграмма" r:id="rId4" imgW="8229687" imgH="2200229" progId="MSGraph.Chart.8">
              <p:embed followColorScheme="full"/>
            </p:oleObj>
          </a:graphicData>
        </a:graphic>
      </p:graphicFrame>
      <p:pic>
        <p:nvPicPr>
          <p:cNvPr id="2053" name="Picture 4" descr="ФК__00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Rectangle 5"/>
          <p:cNvSpPr>
            <a:spLocks noChangeArrowheads="1"/>
          </p:cNvSpPr>
          <p:nvPr/>
        </p:nvSpPr>
        <p:spPr bwMode="auto">
          <a:xfrm>
            <a:off x="0" y="1984375"/>
            <a:ext cx="91440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436563" algn="l"/>
              </a:tabLst>
            </a:pPr>
            <a:r>
              <a:rPr lang="ru-RU">
                <a:cs typeface="Times New Roman" pitchFamily="18" charset="0"/>
              </a:rPr>
              <a:t>Таблица определения и оценки результативности деятельности Отдела кадров центрального аппарата Административного управления Федерального казначейства (Пример)</a:t>
            </a:r>
          </a:p>
        </p:txBody>
      </p:sp>
      <p:sp>
        <p:nvSpPr>
          <p:cNvPr id="2055" name="Rectangle 6"/>
          <p:cNvSpPr>
            <a:spLocks noChangeArrowheads="1"/>
          </p:cNvSpPr>
          <p:nvPr/>
        </p:nvSpPr>
        <p:spPr bwMode="auto">
          <a:xfrm>
            <a:off x="0" y="4708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436563" algn="l"/>
              </a:tabLst>
            </a:pPr>
            <a:endParaRPr lang="ru-RU" sz="1800"/>
          </a:p>
        </p:txBody>
      </p:sp>
      <p:graphicFrame>
        <p:nvGraphicFramePr>
          <p:cNvPr id="89095" name="Group 7"/>
          <p:cNvGraphicFramePr>
            <a:graphicFrameLocks noGrp="1"/>
          </p:cNvGraphicFramePr>
          <p:nvPr/>
        </p:nvGraphicFramePr>
        <p:xfrm>
          <a:off x="0" y="2655888"/>
          <a:ext cx="9144000" cy="3868737"/>
        </p:xfrm>
        <a:graphic>
          <a:graphicData uri="http://schemas.openxmlformats.org/drawingml/2006/table">
            <a:tbl>
              <a:tblPr/>
              <a:tblGrid>
                <a:gridCol w="614363"/>
                <a:gridCol w="2606675"/>
                <a:gridCol w="2470150"/>
                <a:gridCol w="1096962"/>
                <a:gridCol w="1096963"/>
                <a:gridCol w="1258887"/>
              </a:tblGrid>
              <a:tr h="831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Полномочие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Задачи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нарушений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Hi</a:t>
                      </a: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Санкции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Ci</a:t>
                      </a: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Индекс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результатив-ности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Pi)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1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Организация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проведения конкурсов на замещение вакантных должностей гражданской службы в центральном аппарате Федерального казначейства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Проведение  конкурсов на замещение вакантных должностей гражданской службы в центральном аппарате Федерального казначейства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7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Организация и обеспечение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проведения квалификационных экзаменов гражданских служащих центрального аппарата Федерального казначейства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Присвоение классных чинов гражданским служащим центрального аппарата Федерального казначейства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1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Организация и  проведение аттестации   гражданских    служащих     центрального     аппарата      Федерального казначейства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Проведение аттестации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гражданских    служащих     центрального     аппарата      Федерального казначейства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…………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…………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…………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…………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9791384-0DCE-4E97-B10B-4D8F98EC1293}" type="slidenum">
              <a:rPr lang="ru-RU" smtClean="0"/>
              <a:pPr/>
              <a:t>16</a:t>
            </a:fld>
            <a:endParaRPr lang="ru-RU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765175"/>
            <a:ext cx="8362950" cy="5664200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400" b="1" u="sng" smtClean="0"/>
              <a:t> Алгоритм определения индекса результативности, отражающего удовлетворенность других структурных подразделений деятельностью оцениваемого структурного подразделения (Пусп)</a:t>
            </a:r>
            <a:endParaRPr lang="ru-RU" sz="240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smtClean="0"/>
              <a:t>        Каждый начальник структурного подразделения соответствующего органа (структурного подразделения) ФК должен поставить одну из четырех оценок: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smtClean="0"/>
              <a:t>  - «полностью удовлетворен» — 10 баллов;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smtClean="0"/>
              <a:t>  - «скорее удовлетворен, чем не удовлетворен» — 7,5 баллов;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smtClean="0"/>
              <a:t>  - «скорее не удовлетворен, чем удовлетворен» — 5 баллов;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smtClean="0"/>
              <a:t>  - и «не удовлетворен» — 0 баллов. </a:t>
            </a:r>
          </a:p>
        </p:txBody>
      </p:sp>
      <p:pic>
        <p:nvPicPr>
          <p:cNvPr id="19460" name="Picture 4" descr="ФК__005"/>
          <p:cNvPicPr>
            <a:picLocks noChangeAspect="1" noChangeArrowheads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-26988"/>
            <a:ext cx="9144000" cy="684213"/>
          </a:xfr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1FDE33F-ED74-48F3-90C9-889E897687D2}" type="slidenum">
              <a:rPr lang="ru-RU" smtClean="0"/>
              <a:pPr/>
              <a:t>17</a:t>
            </a:fld>
            <a:endParaRPr lang="ru-RU" smtClean="0"/>
          </a:p>
        </p:txBody>
      </p:sp>
      <p:sp>
        <p:nvSpPr>
          <p:cNvPr id="20483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-11113"/>
            <a:ext cx="9144000" cy="1982788"/>
          </a:xfrm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100" u="sng" smtClean="0"/>
              <a:t/>
            </a:r>
            <a:br>
              <a:rPr lang="ru-RU" sz="3100" u="sng" smtClean="0"/>
            </a:br>
            <a:r>
              <a:rPr lang="ru-RU" sz="3100" u="sng" smtClean="0"/>
              <a:t/>
            </a:r>
            <a:br>
              <a:rPr lang="ru-RU" sz="3100" u="sng" smtClean="0"/>
            </a:br>
            <a:r>
              <a:rPr lang="ru-RU" sz="3100" u="sng" smtClean="0"/>
              <a:t/>
            </a:r>
            <a:br>
              <a:rPr lang="ru-RU" sz="3100" u="sng" smtClean="0"/>
            </a:br>
            <a:endParaRPr lang="ru-RU" sz="3100" u="sng" smtClean="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052513"/>
            <a:ext cx="8713788" cy="5256212"/>
          </a:xfrm>
        </p:spPr>
        <p:txBody>
          <a:bodyPr lIns="91440" tIns="45720" rIns="91440" bIns="45720"/>
          <a:lstStyle/>
          <a:p>
            <a:pPr indent="-333375" algn="ctr">
              <a:spcBef>
                <a:spcPts val="6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u="sng" smtClean="0"/>
              <a:t>Алгоритм определения индекса результативности деятельности сотрудника (Рс):</a:t>
            </a:r>
          </a:p>
          <a:p>
            <a:pPr indent="-333375" algn="ctr">
              <a:spcBef>
                <a:spcPts val="6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800" b="1" smtClean="0"/>
          </a:p>
          <a:p>
            <a:pPr indent="-333375">
              <a:spcBef>
                <a:spcPts val="6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smtClean="0"/>
              <a:t>                                  </a:t>
            </a:r>
            <a:r>
              <a:rPr lang="ru-RU" sz="2800" b="1" smtClean="0"/>
              <a:t>Рс = 100% - Он, </a:t>
            </a:r>
          </a:p>
          <a:p>
            <a:pPr indent="-333375">
              <a:spcBef>
                <a:spcPts val="6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smtClean="0"/>
              <a:t>     где:</a:t>
            </a:r>
          </a:p>
          <a:p>
            <a:pPr indent="-333375">
              <a:spcBef>
                <a:spcPts val="6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smtClean="0"/>
              <a:t>    Он - весовое значение невыполненных индикаторов</a:t>
            </a:r>
          </a:p>
          <a:p>
            <a:pPr indent="-333375">
              <a:spcBef>
                <a:spcPts val="5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smtClean="0"/>
              <a:t>                                  </a:t>
            </a:r>
            <a:r>
              <a:rPr lang="ru-RU" b="1" smtClean="0"/>
              <a:t>О</a:t>
            </a:r>
            <a:r>
              <a:rPr lang="ru-RU" sz="2400" b="1" smtClean="0"/>
              <a:t>н</a:t>
            </a:r>
            <a:r>
              <a:rPr lang="ru-RU" sz="2000" b="1" smtClean="0"/>
              <a:t> = </a:t>
            </a:r>
            <a:r>
              <a:rPr lang="ru-RU" b="1" smtClean="0"/>
              <a:t>О</a:t>
            </a:r>
            <a:r>
              <a:rPr lang="ru-RU" sz="2400" b="1" smtClean="0"/>
              <a:t>1+</a:t>
            </a:r>
            <a:r>
              <a:rPr lang="ru-RU" b="1" smtClean="0"/>
              <a:t>О</a:t>
            </a:r>
            <a:r>
              <a:rPr lang="ru-RU" sz="2400" b="1" smtClean="0"/>
              <a:t>2+…,</a:t>
            </a:r>
          </a:p>
          <a:p>
            <a:pPr indent="-333375">
              <a:spcBef>
                <a:spcPts val="6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smtClean="0"/>
              <a:t>	</a:t>
            </a:r>
            <a:r>
              <a:rPr lang="ru-RU" sz="2800" smtClean="0"/>
              <a:t>где:</a:t>
            </a:r>
          </a:p>
          <a:p>
            <a:pPr indent="-333375">
              <a:spcBef>
                <a:spcPts val="600"/>
              </a:spcBef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smtClean="0"/>
              <a:t>	</a:t>
            </a:r>
            <a:r>
              <a:rPr lang="ru-RU" sz="2800" smtClean="0"/>
              <a:t>О</a:t>
            </a:r>
            <a:r>
              <a:rPr lang="ru-RU" sz="2000" smtClean="0"/>
              <a:t>1</a:t>
            </a:r>
            <a:r>
              <a:rPr lang="ru-RU" sz="2400" smtClean="0"/>
              <a:t>, </a:t>
            </a:r>
            <a:r>
              <a:rPr lang="ru-RU" sz="2800" smtClean="0"/>
              <a:t>О</a:t>
            </a:r>
            <a:r>
              <a:rPr lang="ru-RU" sz="2000" smtClean="0"/>
              <a:t>2</a:t>
            </a:r>
            <a:r>
              <a:rPr lang="ru-RU" sz="1800" smtClean="0"/>
              <a:t>,… - </a:t>
            </a:r>
            <a:r>
              <a:rPr lang="ru-RU" sz="2800" smtClean="0"/>
              <a:t>оценка  невыполненного индикатора</a:t>
            </a:r>
          </a:p>
        </p:txBody>
      </p:sp>
      <p:pic>
        <p:nvPicPr>
          <p:cNvPr id="2048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4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0486" name="Rectangle 4"/>
          <p:cNvSpPr>
            <a:spLocks noChangeArrowheads="1"/>
          </p:cNvSpPr>
          <p:nvPr/>
        </p:nvSpPr>
        <p:spPr bwMode="auto">
          <a:xfrm>
            <a:off x="0" y="5260975"/>
            <a:ext cx="8893175" cy="366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7BC0F78-65E8-45D1-B154-C9959241742A}" type="slidenum">
              <a:rPr lang="ru-RU" smtClean="0"/>
              <a:pPr/>
              <a:t>18</a:t>
            </a:fld>
            <a:endParaRPr lang="ru-RU" smtClean="0"/>
          </a:p>
        </p:txBody>
      </p:sp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57213"/>
            <a:ext cx="8218488" cy="927100"/>
          </a:xfrm>
        </p:spPr>
        <p:txBody>
          <a:bodyPr/>
          <a:lstStyle/>
          <a:p>
            <a:r>
              <a:rPr lang="ru-RU" sz="1800" b="1" u="sng" smtClean="0">
                <a:latin typeface="Times New Roman" pitchFamily="18" charset="0"/>
              </a:rPr>
              <a:t/>
            </a:r>
            <a:br>
              <a:rPr lang="ru-RU" sz="1800" b="1" u="sng" smtClean="0">
                <a:latin typeface="Times New Roman" pitchFamily="18" charset="0"/>
              </a:rPr>
            </a:br>
            <a:r>
              <a:rPr lang="ru-RU" sz="1600" b="1" u="sng" smtClean="0">
                <a:latin typeface="Times New Roman" pitchFamily="18" charset="0"/>
              </a:rPr>
              <a:t>ОПРЕДЕЛЕНИЕ И ОЦЕНКА РЕЗУЛЬТАТИВНОСТИ ДЕЯТЕЛЬНОСТИ СОТРУДНИКА</a:t>
            </a:r>
            <a:r>
              <a:rPr lang="ru-RU" sz="2400" b="1" smtClean="0"/>
              <a:t> </a:t>
            </a:r>
            <a:r>
              <a:rPr lang="ru-RU" sz="1600" smtClean="0"/>
              <a:t>(Пример)</a:t>
            </a: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477838" y="1600200"/>
          <a:ext cx="8188325" cy="4708525"/>
        </p:xfrm>
        <a:graphic>
          <a:graphicData uri="http://schemas.openxmlformats.org/presentationml/2006/ole">
            <p:oleObj spid="_x0000_s3074" name="Диаграмма" r:id="rId4" imgW="8229687" imgH="2200229" progId="MSGraph.Chart.8">
              <p:embed followColorScheme="full"/>
            </p:oleObj>
          </a:graphicData>
        </a:graphic>
      </p:graphicFrame>
      <p:pic>
        <p:nvPicPr>
          <p:cNvPr id="3077" name="Picture 4" descr="ФК__00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5037" name="Group 45"/>
          <p:cNvGraphicFramePr>
            <a:graphicFrameLocks noGrp="1"/>
          </p:cNvGraphicFramePr>
          <p:nvPr/>
        </p:nvGraphicFramePr>
        <p:xfrm>
          <a:off x="0" y="1773238"/>
          <a:ext cx="9144000" cy="4543425"/>
        </p:xfrm>
        <a:graphic>
          <a:graphicData uri="http://schemas.openxmlformats.org/drawingml/2006/table">
            <a:tbl>
              <a:tblPr/>
              <a:tblGrid>
                <a:gridCol w="1042988"/>
                <a:gridCol w="865187"/>
                <a:gridCol w="792163"/>
                <a:gridCol w="820737"/>
                <a:gridCol w="784225"/>
                <a:gridCol w="787400"/>
                <a:gridCol w="787400"/>
                <a:gridCol w="1139825"/>
                <a:gridCol w="720725"/>
                <a:gridCol w="719138"/>
                <a:gridCol w="684212"/>
              </a:tblGrid>
              <a:tr h="4191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Ф.И.О. федерального гражданского служащего и наименование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должности федеральной государствен-ной гражданской службы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 (индикатора) результативности деятельности федерального гражданского служащего, замещающего должность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федеральной государственной гражданской службы в центральном аппарате Федерального казначейства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Общая оценка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деятель-ности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Ообщ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(100%)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320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Отсутствие нарушений приема, перевода и увольнения работников, установлен-ных органами надзора и контроля  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(О1)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Осущест-вление контроля за соблю-дением порядка и сроков проведе-ния аттестации граждан-ских служащих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(О2)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Осущест-вление контроля за соблю-дением порядка и сроков проведения квалифика-ционных экзаменов граждан-ских служащих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(О3)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Отсутст-вие обосно-ванных жалоб от работни-ков по вопросу поступле-ния, про-хождения и увольне-ния с работы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(О4)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Обеспече-ние защиты персональ-ных данных работни-ков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(О5)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Соблюде-ние сроков и досто-верности представ-ляемой отчет-ности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(О6)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Соблюдение сро-ков, достовер-ность и качество  представляемой отчетности и других материалов, представляемых руководству Фе-дерального казначейства, в Минфин России, а также в иные министерства и ведомства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(О7)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Выполне-ние пору-чений на-чальника Управле-ния, его замести-теля, кури-рующего кадровую работу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(О8)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Соблю-дение служеб-ного поведе-ния и (или)  служеб-ного распо-рядка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(О9)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1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Иванов Иван Иванович, начальник Отдела кадров центрального аппарата Админи-стративного управления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620713"/>
            <a:ext cx="8281988" cy="936625"/>
          </a:xfrm>
        </p:spPr>
        <p:txBody>
          <a:bodyPr/>
          <a:lstStyle/>
          <a:p>
            <a:pPr marL="271463" indent="0" algn="ctr">
              <a:lnSpc>
                <a:spcPts val="2600"/>
              </a:lnSpc>
              <a:spcBef>
                <a:spcPts val="700"/>
              </a:spcBef>
              <a:buClrTx/>
              <a:buFontTx/>
              <a:buNone/>
            </a:pPr>
            <a:r>
              <a:rPr lang="ru-RU" sz="2000" b="1" smtClean="0">
                <a:latin typeface="Times New Roman" pitchFamily="18" charset="0"/>
              </a:rPr>
              <a:t>     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Направления использования сведений об оценке</a:t>
            </a:r>
            <a:br>
              <a:rPr lang="ru-RU" sz="20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результативности деятельности сотрудников УФК и сотрудников ЦА ФК,  не занятых в методологической работе</a:t>
            </a:r>
          </a:p>
        </p:txBody>
      </p:sp>
      <p:pic>
        <p:nvPicPr>
          <p:cNvPr id="21507" name="Picture 3"/>
          <p:cNvPicPr>
            <a:picLocks noGrp="1" noChangeAspect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-26988"/>
            <a:ext cx="9144000" cy="614363"/>
          </a:xfrm>
        </p:spPr>
      </p:pic>
      <p:sp>
        <p:nvSpPr>
          <p:cNvPr id="21508" name="Oval 4"/>
          <p:cNvSpPr>
            <a:spLocks noChangeArrowheads="1"/>
          </p:cNvSpPr>
          <p:nvPr/>
        </p:nvSpPr>
        <p:spPr bwMode="auto">
          <a:xfrm>
            <a:off x="6429375" y="1714500"/>
            <a:ext cx="2376488" cy="2166938"/>
          </a:xfrm>
          <a:prstGeom prst="ellipse">
            <a:avLst/>
          </a:prstGeom>
          <a:solidFill>
            <a:srgbClr val="FFFF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i="0">
                <a:solidFill>
                  <a:srgbClr val="000000"/>
                </a:solidFill>
              </a:rPr>
              <a:t>Приказ ФК от 17.05.2010 № 114</a:t>
            </a: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i="0">
                <a:solidFill>
                  <a:srgbClr val="000000"/>
                </a:solidFill>
              </a:rPr>
              <a:t>(</a:t>
            </a:r>
            <a:r>
              <a:rPr lang="ru-RU" i="0"/>
              <a:t>Оценка деятельности</a:t>
            </a:r>
            <a:br>
              <a:rPr lang="ru-RU" i="0"/>
            </a:br>
            <a:r>
              <a:rPr lang="ru-RU" i="0"/>
              <a:t>Отделов ЦА ФК</a:t>
            </a:r>
            <a:r>
              <a:rPr lang="ru-RU"/>
              <a:t>), </a:t>
            </a:r>
            <a:r>
              <a:rPr lang="ru-RU" i="0"/>
              <a:t>а также аналогичные приказы УФК</a:t>
            </a: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21509" name="Oval 5"/>
          <p:cNvSpPr>
            <a:spLocks noChangeArrowheads="1"/>
          </p:cNvSpPr>
          <p:nvPr/>
        </p:nvSpPr>
        <p:spPr bwMode="auto">
          <a:xfrm>
            <a:off x="571500" y="1785938"/>
            <a:ext cx="2303463" cy="2166937"/>
          </a:xfrm>
          <a:prstGeom prst="ellipse">
            <a:avLst/>
          </a:prstGeom>
          <a:solidFill>
            <a:srgbClr val="FFFF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i="0">
                <a:solidFill>
                  <a:srgbClr val="000000"/>
                </a:solidFill>
              </a:rPr>
              <a:t>Приказ ФК от 23.03.2010 № 63</a:t>
            </a: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i="0">
                <a:solidFill>
                  <a:srgbClr val="000000"/>
                </a:solidFill>
              </a:rPr>
              <a:t>(</a:t>
            </a:r>
            <a:r>
              <a:rPr lang="ru-RU" i="0"/>
              <a:t>Оценка деятельности</a:t>
            </a:r>
            <a:br>
              <a:rPr lang="ru-RU" i="0"/>
            </a:br>
            <a:r>
              <a:rPr lang="ru-RU" i="0"/>
              <a:t>сотрудников ЦА ФК</a:t>
            </a:r>
            <a:r>
              <a:rPr lang="ru-RU"/>
              <a:t>), </a:t>
            </a:r>
            <a:r>
              <a:rPr lang="ru-RU" i="0"/>
              <a:t>а также аналогичные приказы УФК</a:t>
            </a: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3214688" y="3214688"/>
            <a:ext cx="2736850" cy="868362"/>
          </a:xfrm>
          <a:prstGeom prst="rect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400" i="0">
                <a:solidFill>
                  <a:srgbClr val="000000"/>
                </a:solidFill>
              </a:rPr>
              <a:t>Сведения об  оценке результативности деятельности</a:t>
            </a:r>
          </a:p>
        </p:txBody>
      </p:sp>
      <p:sp>
        <p:nvSpPr>
          <p:cNvPr id="21511" name="AutoShape 7"/>
          <p:cNvSpPr>
            <a:spLocks noChangeArrowheads="1"/>
          </p:cNvSpPr>
          <p:nvPr/>
        </p:nvSpPr>
        <p:spPr bwMode="auto">
          <a:xfrm>
            <a:off x="1000125" y="4500563"/>
            <a:ext cx="1512888" cy="728662"/>
          </a:xfrm>
          <a:prstGeom prst="roundRect">
            <a:avLst>
              <a:gd name="adj" fmla="val 21750"/>
            </a:avLst>
          </a:prstGeom>
          <a:solidFill>
            <a:srgbClr val="CC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i="0">
                <a:solidFill>
                  <a:srgbClr val="000000"/>
                </a:solidFill>
              </a:rPr>
              <a:t>на квалифика-ционных экзаменах</a:t>
            </a:r>
          </a:p>
        </p:txBody>
      </p:sp>
      <p:sp>
        <p:nvSpPr>
          <p:cNvPr id="21512" name="AutoShape 8"/>
          <p:cNvSpPr>
            <a:spLocks noChangeArrowheads="1"/>
          </p:cNvSpPr>
          <p:nvPr/>
        </p:nvSpPr>
        <p:spPr bwMode="auto">
          <a:xfrm>
            <a:off x="6858000" y="4572000"/>
            <a:ext cx="1854200" cy="719138"/>
          </a:xfrm>
          <a:prstGeom prst="roundRect">
            <a:avLst>
              <a:gd name="adj" fmla="val 21750"/>
            </a:avLst>
          </a:prstGeom>
          <a:solidFill>
            <a:srgbClr val="CC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i="0">
                <a:solidFill>
                  <a:srgbClr val="000000"/>
                </a:solidFill>
              </a:rPr>
              <a:t>при моральном стимулировании и принятии кадровых решений</a:t>
            </a:r>
          </a:p>
        </p:txBody>
      </p:sp>
      <p:sp>
        <p:nvSpPr>
          <p:cNvPr id="21513" name="AutoShape 9"/>
          <p:cNvSpPr>
            <a:spLocks noChangeArrowheads="1"/>
          </p:cNvSpPr>
          <p:nvPr/>
        </p:nvSpPr>
        <p:spPr bwMode="auto">
          <a:xfrm>
            <a:off x="4714875" y="5357813"/>
            <a:ext cx="1914525" cy="693737"/>
          </a:xfrm>
          <a:prstGeom prst="roundRect">
            <a:avLst>
              <a:gd name="adj" fmla="val 21750"/>
            </a:avLst>
          </a:prstGeom>
          <a:solidFill>
            <a:srgbClr val="CC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i="0">
                <a:solidFill>
                  <a:srgbClr val="000000"/>
                </a:solidFill>
              </a:rPr>
              <a:t>при материальном стимулировании</a:t>
            </a:r>
          </a:p>
        </p:txBody>
      </p:sp>
      <p:sp>
        <p:nvSpPr>
          <p:cNvPr id="21514" name="AutoShape 10"/>
          <p:cNvSpPr>
            <a:spLocks noChangeArrowheads="1"/>
          </p:cNvSpPr>
          <p:nvPr/>
        </p:nvSpPr>
        <p:spPr bwMode="auto">
          <a:xfrm>
            <a:off x="2500313" y="5357813"/>
            <a:ext cx="1584325" cy="719137"/>
          </a:xfrm>
          <a:prstGeom prst="roundRect">
            <a:avLst>
              <a:gd name="adj" fmla="val 21750"/>
            </a:avLst>
          </a:prstGeom>
          <a:solidFill>
            <a:srgbClr val="CC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i="0">
                <a:solidFill>
                  <a:srgbClr val="000000"/>
                </a:solidFill>
              </a:rPr>
              <a:t>при аттестации</a:t>
            </a:r>
          </a:p>
        </p:txBody>
      </p:sp>
      <p:sp>
        <p:nvSpPr>
          <p:cNvPr id="21515" name="Line 11"/>
          <p:cNvSpPr>
            <a:spLocks noChangeShapeType="1"/>
          </p:cNvSpPr>
          <p:nvPr/>
        </p:nvSpPr>
        <p:spPr bwMode="auto">
          <a:xfrm>
            <a:off x="2857500" y="2643188"/>
            <a:ext cx="1223963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21516" name="Line 12"/>
          <p:cNvSpPr>
            <a:spLocks noChangeShapeType="1"/>
          </p:cNvSpPr>
          <p:nvPr/>
        </p:nvSpPr>
        <p:spPr bwMode="auto">
          <a:xfrm flipH="1">
            <a:off x="5572125" y="2714625"/>
            <a:ext cx="863600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21517" name="Line 13"/>
          <p:cNvSpPr>
            <a:spLocks noChangeShapeType="1"/>
          </p:cNvSpPr>
          <p:nvPr/>
        </p:nvSpPr>
        <p:spPr bwMode="auto">
          <a:xfrm flipH="1">
            <a:off x="2500313" y="4071938"/>
            <a:ext cx="1079500" cy="603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21518" name="Line 14"/>
          <p:cNvSpPr>
            <a:spLocks noChangeShapeType="1"/>
          </p:cNvSpPr>
          <p:nvPr/>
        </p:nvSpPr>
        <p:spPr bwMode="auto">
          <a:xfrm flipH="1">
            <a:off x="3429000" y="4071938"/>
            <a:ext cx="863600" cy="12969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21519" name="Line 15"/>
          <p:cNvSpPr>
            <a:spLocks noChangeShapeType="1"/>
          </p:cNvSpPr>
          <p:nvPr/>
        </p:nvSpPr>
        <p:spPr bwMode="auto">
          <a:xfrm>
            <a:off x="5000625" y="4071938"/>
            <a:ext cx="647700" cy="12969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21520" name="Line 16"/>
          <p:cNvSpPr>
            <a:spLocks noChangeShapeType="1"/>
          </p:cNvSpPr>
          <p:nvPr/>
        </p:nvSpPr>
        <p:spPr bwMode="auto">
          <a:xfrm>
            <a:off x="5429250" y="4071938"/>
            <a:ext cx="1439863" cy="8175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21521" name="Text Box 17"/>
          <p:cNvSpPr txBox="1">
            <a:spLocks noChangeArrowheads="1"/>
          </p:cNvSpPr>
          <p:nvPr/>
        </p:nvSpPr>
        <p:spPr bwMode="auto">
          <a:xfrm>
            <a:off x="3484563" y="4460875"/>
            <a:ext cx="2228850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/>
              <a:t>Использование информации</a:t>
            </a:r>
          </a:p>
        </p:txBody>
      </p:sp>
      <p:sp>
        <p:nvSpPr>
          <p:cNvPr id="2152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1988" y="6453188"/>
            <a:ext cx="2132012" cy="474662"/>
          </a:xfrm>
          <a:noFill/>
        </p:spPr>
        <p:txBody>
          <a:bodyPr/>
          <a:lstStyle/>
          <a:p>
            <a:fld id="{0EB5BFAE-E110-43D6-A748-068A6D4E4916}" type="slidenum">
              <a:rPr lang="ru-RU" smtClean="0"/>
              <a:pPr/>
              <a:t>19</a:t>
            </a:fld>
            <a:endParaRPr lang="ru-RU" smtClean="0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2857500" y="6215063"/>
            <a:ext cx="3571875" cy="21431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3. Запуск механизма ССП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FB97A4B-9F26-4764-AEB7-3C80FC805C56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63490" name="Rectangle 2"/>
          <p:cNvSpPr>
            <a:spLocks noGrp="1" noChangeArrowheads="1"/>
          </p:cNvSpPr>
          <p:nvPr>
            <p:ph type="body"/>
          </p:nvPr>
        </p:nvSpPr>
        <p:spPr>
          <a:xfrm>
            <a:off x="395288" y="692150"/>
            <a:ext cx="8497887" cy="5380038"/>
          </a:xfrm>
        </p:spPr>
        <p:txBody>
          <a:bodyPr anchor="t"/>
          <a:lstStyle/>
          <a:p>
            <a:pPr marL="611188" indent="-601663">
              <a:lnSpc>
                <a:spcPct val="80000"/>
              </a:lnSpc>
              <a:spcBef>
                <a:spcPts val="800"/>
              </a:spcBef>
              <a:buClrTx/>
              <a:buFontTx/>
              <a:buNone/>
              <a:tabLst>
                <a:tab pos="6111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  <a:defRPr/>
            </a:pPr>
            <a:r>
              <a:rPr lang="ru-RU" sz="1800" b="1" dirty="0" smtClean="0"/>
              <a:t> </a:t>
            </a:r>
            <a:endParaRPr lang="ru-RU" sz="1800" b="1" dirty="0"/>
          </a:p>
          <a:p>
            <a:pPr marL="611188" indent="-601663">
              <a:lnSpc>
                <a:spcPct val="80000"/>
              </a:lnSpc>
              <a:spcBef>
                <a:spcPts val="800"/>
              </a:spcBef>
              <a:buClrTx/>
              <a:buFontTx/>
              <a:buNone/>
              <a:tabLst>
                <a:tab pos="6111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  <a:defRPr/>
            </a:pPr>
            <a:r>
              <a:rPr lang="ru-RU" sz="1800" b="1" dirty="0"/>
              <a:t>МИССИЯ И ЦЕННОСТИ </a:t>
            </a:r>
            <a:r>
              <a:rPr lang="ru-RU" sz="1800" b="1" dirty="0" smtClean="0"/>
              <a:t>ФК</a:t>
            </a:r>
          </a:p>
          <a:p>
            <a:pPr marL="611188" indent="-601663">
              <a:lnSpc>
                <a:spcPct val="80000"/>
              </a:lnSpc>
              <a:spcBef>
                <a:spcPts val="800"/>
              </a:spcBef>
              <a:buClrTx/>
              <a:buFontTx/>
              <a:buNone/>
              <a:tabLst>
                <a:tab pos="6111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  <a:defRPr/>
            </a:pPr>
            <a:endParaRPr lang="ru-RU" sz="1800" b="1" dirty="0"/>
          </a:p>
          <a:p>
            <a:pPr marL="611188" indent="-601663" algn="l">
              <a:lnSpc>
                <a:spcPct val="80000"/>
              </a:lnSpc>
              <a:spcBef>
                <a:spcPts val="800"/>
              </a:spcBef>
              <a:buClrTx/>
              <a:buFontTx/>
              <a:buNone/>
              <a:tabLst>
                <a:tab pos="6111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  <a:defRPr/>
            </a:pPr>
            <a:r>
              <a:rPr lang="ru-RU" sz="1800" b="1" u="sng" dirty="0"/>
              <a:t>Роль:</a:t>
            </a:r>
          </a:p>
          <a:p>
            <a:pPr marL="611188" indent="-601663" algn="l">
              <a:lnSpc>
                <a:spcPct val="80000"/>
              </a:lnSpc>
              <a:spcBef>
                <a:spcPts val="800"/>
              </a:spcBef>
              <a:buClrTx/>
              <a:buFontTx/>
              <a:buNone/>
              <a:tabLst>
                <a:tab pos="6111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  <a:defRPr/>
            </a:pPr>
            <a:r>
              <a:rPr lang="ru-RU" sz="1800" b="1" dirty="0"/>
              <a:t>     Федеральное казначейство – платежная, учетная, контрольная, информационная система в области финансовой деятельности публично-правовых образований.</a:t>
            </a:r>
          </a:p>
          <a:p>
            <a:pPr marL="611188" indent="-601663" algn="l">
              <a:lnSpc>
                <a:spcPct val="80000"/>
              </a:lnSpc>
              <a:spcBef>
                <a:spcPts val="800"/>
              </a:spcBef>
              <a:buClrTx/>
              <a:buFontTx/>
              <a:buNone/>
              <a:tabLst>
                <a:tab pos="6111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  <a:defRPr/>
            </a:pPr>
            <a:r>
              <a:rPr lang="ru-RU" sz="1800" b="1" u="sng" dirty="0"/>
              <a:t>Видение:</a:t>
            </a:r>
          </a:p>
          <a:p>
            <a:pPr marL="611188" indent="-601663" algn="l">
              <a:lnSpc>
                <a:spcPct val="80000"/>
              </a:lnSpc>
              <a:spcBef>
                <a:spcPts val="800"/>
              </a:spcBef>
              <a:buClrTx/>
              <a:buFontTx/>
              <a:buNone/>
              <a:tabLst>
                <a:tab pos="6111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  <a:defRPr/>
            </a:pPr>
            <a:r>
              <a:rPr lang="ru-RU" sz="1800" b="1" dirty="0"/>
              <a:t>     Представлять собой динамично развивающуюся, надежную и передовую казначейскую систему.</a:t>
            </a:r>
          </a:p>
          <a:p>
            <a:pPr marL="611188" indent="-601663" algn="l">
              <a:lnSpc>
                <a:spcPct val="80000"/>
              </a:lnSpc>
              <a:spcBef>
                <a:spcPts val="800"/>
              </a:spcBef>
              <a:buClrTx/>
              <a:buFontTx/>
              <a:buNone/>
              <a:tabLst>
                <a:tab pos="6111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  <a:defRPr/>
            </a:pPr>
            <a:r>
              <a:rPr lang="ru-RU" sz="1800" b="1" u="sng" dirty="0"/>
              <a:t>Миссия:</a:t>
            </a:r>
          </a:p>
          <a:p>
            <a:pPr marL="611188" indent="-601663" algn="l">
              <a:lnSpc>
                <a:spcPct val="80000"/>
              </a:lnSpc>
              <a:spcBef>
                <a:spcPts val="800"/>
              </a:spcBef>
              <a:buClrTx/>
              <a:buFontTx/>
              <a:buNone/>
              <a:tabLst>
                <a:tab pos="6111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  <a:defRPr/>
            </a:pPr>
            <a:r>
              <a:rPr lang="ru-RU" sz="1800" b="1" dirty="0"/>
              <a:t>      Служить государству Российскому, способствуя укреплению устойчивости, надежности и прозрачности финансовой системы Российской Федерации, а также обеспечивая сохранность финансовых средств публично правовых образований.</a:t>
            </a:r>
          </a:p>
          <a:p>
            <a:pPr marL="611188" indent="-601663" algn="l">
              <a:lnSpc>
                <a:spcPct val="80000"/>
              </a:lnSpc>
              <a:spcBef>
                <a:spcPts val="800"/>
              </a:spcBef>
              <a:buClrTx/>
              <a:buFontTx/>
              <a:buNone/>
              <a:tabLst>
                <a:tab pos="6111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  <a:defRPr/>
            </a:pPr>
            <a:r>
              <a:rPr lang="ru-RU" sz="1800" b="1" u="sng" dirty="0"/>
              <a:t>Наши ценности:</a:t>
            </a:r>
          </a:p>
          <a:p>
            <a:pPr marL="611188" indent="-601663" algn="l">
              <a:lnSpc>
                <a:spcPct val="80000"/>
              </a:lnSpc>
              <a:spcBef>
                <a:spcPts val="800"/>
              </a:spcBef>
              <a:buClrTx/>
              <a:buFontTx/>
              <a:buNone/>
              <a:tabLst>
                <a:tab pos="611188" algn="l"/>
                <a:tab pos="715963" algn="l"/>
                <a:tab pos="1165225" algn="l"/>
                <a:tab pos="1614488" algn="l"/>
                <a:tab pos="2063750" algn="l"/>
                <a:tab pos="2513013" algn="l"/>
                <a:tab pos="2962275" algn="l"/>
                <a:tab pos="3411538" algn="l"/>
                <a:tab pos="3860800" algn="l"/>
                <a:tab pos="4310063" algn="l"/>
                <a:tab pos="4759325" algn="l"/>
                <a:tab pos="5208588" algn="l"/>
                <a:tab pos="5657850" algn="l"/>
                <a:tab pos="6107113" algn="l"/>
                <a:tab pos="6556375" algn="l"/>
                <a:tab pos="7005638" algn="l"/>
                <a:tab pos="7454900" algn="l"/>
                <a:tab pos="7904163" algn="l"/>
                <a:tab pos="8353425" algn="l"/>
                <a:tab pos="8802688" algn="l"/>
                <a:tab pos="9251950" algn="l"/>
              </a:tabLst>
              <a:defRPr/>
            </a:pPr>
            <a:r>
              <a:rPr lang="ru-RU" sz="1800" b="1" dirty="0"/>
              <a:t>       Профессионализм, ориентированность на клиента, прозрачность, объективность, честность, </a:t>
            </a:r>
            <a:r>
              <a:rPr lang="ru-RU" sz="1800" b="1" dirty="0" err="1"/>
              <a:t>командность</a:t>
            </a:r>
            <a:r>
              <a:rPr lang="ru-RU" sz="1800" b="1" dirty="0"/>
              <a:t>, стремление к совершенству</a:t>
            </a:r>
          </a:p>
        </p:txBody>
      </p:sp>
      <p:pic>
        <p:nvPicPr>
          <p:cNvPr id="717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4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17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500" y="0"/>
            <a:ext cx="600075" cy="620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4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722774B-A089-4047-8A35-0553DFDEC3F4}" type="slidenum">
              <a:rPr lang="ru-RU" smtClean="0"/>
              <a:pPr/>
              <a:t>20</a:t>
            </a:fld>
            <a:endParaRPr lang="ru-RU" smtClean="0"/>
          </a:p>
        </p:txBody>
      </p:sp>
      <p:pic>
        <p:nvPicPr>
          <p:cNvPr id="2253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143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grpSp>
        <p:nvGrpSpPr>
          <p:cNvPr id="22532" name="Group 2"/>
          <p:cNvGrpSpPr>
            <a:grpSpLocks/>
          </p:cNvGrpSpPr>
          <p:nvPr/>
        </p:nvGrpSpPr>
        <p:grpSpPr bwMode="auto">
          <a:xfrm>
            <a:off x="250825" y="1484313"/>
            <a:ext cx="4248150" cy="4319587"/>
            <a:chOff x="158" y="935"/>
            <a:chExt cx="2676" cy="2721"/>
          </a:xfrm>
        </p:grpSpPr>
        <p:sp>
          <p:nvSpPr>
            <p:cNvPr id="22540" name="AutoShape 3"/>
            <p:cNvSpPr>
              <a:spLocks noChangeArrowheads="1"/>
            </p:cNvSpPr>
            <p:nvPr/>
          </p:nvSpPr>
          <p:spPr bwMode="auto">
            <a:xfrm flipV="1">
              <a:off x="1051" y="935"/>
              <a:ext cx="891" cy="907"/>
            </a:xfrm>
            <a:custGeom>
              <a:avLst/>
              <a:gdLst>
                <a:gd name="T0" fmla="*/ 1 w 21600"/>
                <a:gd name="T1" fmla="*/ 1 h 21600"/>
                <a:gd name="T2" fmla="*/ 1 w 21600"/>
                <a:gd name="T3" fmla="*/ 2 h 21600"/>
                <a:gd name="T4" fmla="*/ 0 w 21600"/>
                <a:gd name="T5" fmla="*/ 1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7200 w 21600"/>
                <a:gd name="T13" fmla="*/ 7192 h 21600"/>
                <a:gd name="T14" fmla="*/ 14400 w 21600"/>
                <a:gd name="T15" fmla="*/ 1440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8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CFFFF"/>
            </a:solidFill>
            <a:ln w="4680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wrap="none" lIns="0" tIns="0" rIns="0" bIns="0" anchor="ctr"/>
            <a:lstStyle/>
            <a:p>
              <a:pPr algn="ct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sz="1500">
                <a:solidFill>
                  <a:srgbClr val="000000"/>
                </a:solidFill>
              </a:endParaRPr>
            </a:p>
            <a:p>
              <a:pPr algn="ct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1400">
                  <a:solidFill>
                    <a:srgbClr val="000000"/>
                  </a:solidFill>
                </a:rPr>
                <a:t>Результаты</a:t>
              </a:r>
              <a:r>
                <a:rPr lang="ru-RU" sz="1500">
                  <a:solidFill>
                    <a:srgbClr val="000000"/>
                  </a:solidFill>
                </a:rPr>
                <a:t> </a:t>
              </a:r>
            </a:p>
            <a:p>
              <a:pPr algn="ct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1400">
                  <a:solidFill>
                    <a:srgbClr val="000000"/>
                  </a:solidFill>
                </a:rPr>
                <a:t>оценки </a:t>
              </a:r>
            </a:p>
            <a:p>
              <a:pPr algn="ct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1400">
                  <a:solidFill>
                    <a:srgbClr val="000000"/>
                  </a:solidFill>
                </a:rPr>
                <a:t>деятельности </a:t>
              </a:r>
            </a:p>
            <a:p>
              <a:pPr algn="ct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1400">
                  <a:solidFill>
                    <a:srgbClr val="000000"/>
                  </a:solidFill>
                </a:rPr>
                <a:t>УФК</a:t>
              </a:r>
            </a:p>
          </p:txBody>
        </p:sp>
        <p:sp>
          <p:nvSpPr>
            <p:cNvPr id="22541" name="AutoShape 4"/>
            <p:cNvSpPr>
              <a:spLocks noChangeArrowheads="1"/>
            </p:cNvSpPr>
            <p:nvPr/>
          </p:nvSpPr>
          <p:spPr bwMode="auto">
            <a:xfrm flipV="1">
              <a:off x="604" y="1842"/>
              <a:ext cx="1786" cy="906"/>
            </a:xfrm>
            <a:custGeom>
              <a:avLst/>
              <a:gdLst>
                <a:gd name="T0" fmla="*/ 11 w 21600"/>
                <a:gd name="T1" fmla="*/ 1 h 21600"/>
                <a:gd name="T2" fmla="*/ 6 w 21600"/>
                <a:gd name="T3" fmla="*/ 2 h 21600"/>
                <a:gd name="T4" fmla="*/ 1 w 21600"/>
                <a:gd name="T5" fmla="*/ 1 h 21600"/>
                <a:gd name="T6" fmla="*/ 6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499 w 21600"/>
                <a:gd name="T13" fmla="*/ 4506 h 21600"/>
                <a:gd name="T14" fmla="*/ 17101 w 21600"/>
                <a:gd name="T15" fmla="*/ 1709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CFFFF"/>
            </a:solidFill>
            <a:ln w="4680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wrap="none" lIns="0" tIns="0" rIns="0" bIns="0" anchor="ctr"/>
            <a:lstStyle/>
            <a:p>
              <a:pPr algn="ct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1400">
                  <a:solidFill>
                    <a:srgbClr val="000000"/>
                  </a:solidFill>
                </a:rPr>
                <a:t>Результаты</a:t>
              </a:r>
              <a:r>
                <a:rPr lang="ru-RU">
                  <a:solidFill>
                    <a:srgbClr val="000000"/>
                  </a:solidFill>
                </a:rPr>
                <a:t> </a:t>
              </a:r>
              <a:r>
                <a:rPr lang="ru-RU" sz="1400">
                  <a:solidFill>
                    <a:srgbClr val="000000"/>
                  </a:solidFill>
                </a:rPr>
                <a:t>оценки </a:t>
              </a:r>
              <a:br>
                <a:rPr lang="ru-RU" sz="1400">
                  <a:solidFill>
                    <a:srgbClr val="000000"/>
                  </a:solidFill>
                </a:rPr>
              </a:br>
              <a:r>
                <a:rPr lang="ru-RU" sz="1400">
                  <a:solidFill>
                    <a:srgbClr val="000000"/>
                  </a:solidFill>
                </a:rPr>
                <a:t>деятельности</a:t>
              </a:r>
              <a:br>
                <a:rPr lang="ru-RU" sz="1400">
                  <a:solidFill>
                    <a:srgbClr val="000000"/>
                  </a:solidFill>
                </a:rPr>
              </a:br>
              <a:r>
                <a:rPr lang="ru-RU" sz="1400">
                  <a:solidFill>
                    <a:srgbClr val="000000"/>
                  </a:solidFill>
                </a:rPr>
                <a:t> отделов </a:t>
              </a:r>
            </a:p>
          </p:txBody>
        </p:sp>
        <p:sp>
          <p:nvSpPr>
            <p:cNvPr id="22542" name="AutoShape 5"/>
            <p:cNvSpPr>
              <a:spLocks noChangeArrowheads="1"/>
            </p:cNvSpPr>
            <p:nvPr/>
          </p:nvSpPr>
          <p:spPr bwMode="auto">
            <a:xfrm flipV="1">
              <a:off x="158" y="2750"/>
              <a:ext cx="2677" cy="907"/>
            </a:xfrm>
            <a:custGeom>
              <a:avLst/>
              <a:gdLst>
                <a:gd name="T0" fmla="*/ 38 w 21600"/>
                <a:gd name="T1" fmla="*/ 1 h 21600"/>
                <a:gd name="T2" fmla="*/ 21 w 21600"/>
                <a:gd name="T3" fmla="*/ 2 h 21600"/>
                <a:gd name="T4" fmla="*/ 3 w 21600"/>
                <a:gd name="T5" fmla="*/ 1 h 21600"/>
                <a:gd name="T6" fmla="*/ 2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599 w 21600"/>
                <a:gd name="T13" fmla="*/ 3596 h 21600"/>
                <a:gd name="T14" fmla="*/ 18001 w 21600"/>
                <a:gd name="T15" fmla="*/ 1800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3600" y="21600"/>
                  </a:lnTo>
                  <a:lnTo>
                    <a:pt x="180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CFFFF"/>
            </a:solidFill>
            <a:ln w="4680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wrap="none" lIns="0" tIns="0" rIns="0" bIns="0" anchor="ctr"/>
            <a:lstStyle/>
            <a:p>
              <a:pPr algn="ct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1400">
                  <a:solidFill>
                    <a:srgbClr val="000000"/>
                  </a:solidFill>
                </a:rPr>
                <a:t>Результаты оценки</a:t>
              </a:r>
              <a:br>
                <a:rPr lang="ru-RU" sz="1400">
                  <a:solidFill>
                    <a:srgbClr val="000000"/>
                  </a:solidFill>
                </a:rPr>
              </a:br>
              <a:r>
                <a:rPr lang="ru-RU" sz="1400">
                  <a:solidFill>
                    <a:srgbClr val="000000"/>
                  </a:solidFill>
                </a:rPr>
                <a:t>деятельности сотрудников, в том числе,</a:t>
              </a:r>
            </a:p>
            <a:p>
              <a:pPr algn="ct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1400">
                  <a:solidFill>
                    <a:srgbClr val="000000"/>
                  </a:solidFill>
                </a:rPr>
                <a:t>Руководителей УФК</a:t>
              </a:r>
            </a:p>
          </p:txBody>
        </p:sp>
      </p:grpSp>
      <p:sp>
        <p:nvSpPr>
          <p:cNvPr id="22533" name="Text Box 6"/>
          <p:cNvSpPr txBox="1">
            <a:spLocks noChangeArrowheads="1"/>
          </p:cNvSpPr>
          <p:nvPr/>
        </p:nvSpPr>
        <p:spPr bwMode="auto">
          <a:xfrm>
            <a:off x="250825" y="836613"/>
            <a:ext cx="8642350" cy="39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1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u="sng">
                <a:solidFill>
                  <a:srgbClr val="000000"/>
                </a:solidFill>
              </a:rPr>
              <a:t>Три компонента системы премирования ФК</a:t>
            </a:r>
          </a:p>
        </p:txBody>
      </p:sp>
      <p:sp>
        <p:nvSpPr>
          <p:cNvPr id="22534" name="Text Box 7"/>
          <p:cNvSpPr txBox="1">
            <a:spLocks noChangeArrowheads="1"/>
          </p:cNvSpPr>
          <p:nvPr/>
        </p:nvSpPr>
        <p:spPr bwMode="auto">
          <a:xfrm>
            <a:off x="4789488" y="1989138"/>
            <a:ext cx="2497137" cy="955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>
                <a:solidFill>
                  <a:srgbClr val="000000"/>
                </a:solidFill>
              </a:rPr>
              <a:t>Премия за результативность Управления</a:t>
            </a:r>
            <a:br>
              <a:rPr lang="ru-RU" sz="1400">
                <a:solidFill>
                  <a:srgbClr val="000000"/>
                </a:solidFill>
              </a:rPr>
            </a:br>
            <a:r>
              <a:rPr lang="ru-RU" sz="1400">
                <a:solidFill>
                  <a:srgbClr val="000000"/>
                </a:solidFill>
              </a:rPr>
              <a:t>(1 раз в год)</a:t>
            </a:r>
          </a:p>
        </p:txBody>
      </p:sp>
      <p:sp>
        <p:nvSpPr>
          <p:cNvPr id="22535" name="Text Box 8"/>
          <p:cNvSpPr txBox="1">
            <a:spLocks noChangeArrowheads="1"/>
          </p:cNvSpPr>
          <p:nvPr/>
        </p:nvSpPr>
        <p:spPr bwMode="auto">
          <a:xfrm>
            <a:off x="4859338" y="3213100"/>
            <a:ext cx="2355850" cy="1171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>
                <a:solidFill>
                  <a:srgbClr val="000000"/>
                </a:solidFill>
              </a:rPr>
              <a:t>Премия за результативность структурного подразделения</a:t>
            </a:r>
            <a:br>
              <a:rPr lang="ru-RU" sz="1400">
                <a:solidFill>
                  <a:srgbClr val="000000"/>
                </a:solidFill>
              </a:rPr>
            </a:br>
            <a:r>
              <a:rPr lang="ru-RU" sz="1400">
                <a:solidFill>
                  <a:srgbClr val="000000"/>
                </a:solidFill>
              </a:rPr>
              <a:t>(1 раз в квартал)</a:t>
            </a:r>
          </a:p>
        </p:txBody>
      </p:sp>
      <p:sp>
        <p:nvSpPr>
          <p:cNvPr id="22536" name="Text Box 9"/>
          <p:cNvSpPr txBox="1">
            <a:spLocks noChangeArrowheads="1"/>
          </p:cNvSpPr>
          <p:nvPr/>
        </p:nvSpPr>
        <p:spPr bwMode="auto">
          <a:xfrm>
            <a:off x="4862513" y="4508500"/>
            <a:ext cx="2424112" cy="955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>
                <a:solidFill>
                  <a:srgbClr val="000000"/>
                </a:solidFill>
              </a:rPr>
              <a:t>Премия за результативность сотрудников</a:t>
            </a:r>
            <a:br>
              <a:rPr lang="ru-RU" sz="1400">
                <a:solidFill>
                  <a:srgbClr val="000000"/>
                </a:solidFill>
              </a:rPr>
            </a:br>
            <a:r>
              <a:rPr lang="ru-RU" sz="1400">
                <a:solidFill>
                  <a:srgbClr val="000000"/>
                </a:solidFill>
              </a:rPr>
              <a:t>(1 раз в месяц)</a:t>
            </a:r>
          </a:p>
        </p:txBody>
      </p:sp>
      <p:sp>
        <p:nvSpPr>
          <p:cNvPr id="22537" name="Line 10"/>
          <p:cNvSpPr>
            <a:spLocks noChangeShapeType="1"/>
          </p:cNvSpPr>
          <p:nvPr/>
        </p:nvSpPr>
        <p:spPr bwMode="auto">
          <a:xfrm>
            <a:off x="3059113" y="2420938"/>
            <a:ext cx="1512887" cy="15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538" name="Line 11"/>
          <p:cNvSpPr>
            <a:spLocks noChangeShapeType="1"/>
          </p:cNvSpPr>
          <p:nvPr/>
        </p:nvSpPr>
        <p:spPr bwMode="auto">
          <a:xfrm>
            <a:off x="3563938" y="3644900"/>
            <a:ext cx="1008062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539" name="Line 12"/>
          <p:cNvSpPr>
            <a:spLocks noChangeShapeType="1"/>
          </p:cNvSpPr>
          <p:nvPr/>
        </p:nvSpPr>
        <p:spPr bwMode="auto">
          <a:xfrm>
            <a:off x="4211638" y="5013325"/>
            <a:ext cx="360362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C5E644C-6BA8-4BA4-A8DA-EC45C4BCD8EB}" type="slidenum">
              <a:rPr lang="ru-RU" smtClean="0"/>
              <a:pPr/>
              <a:t>21</a:t>
            </a:fld>
            <a:endParaRPr lang="ru-RU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341438"/>
            <a:ext cx="8291512" cy="5183187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140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1400" smtClean="0"/>
              <a:t>     </a:t>
            </a:r>
            <a:endParaRPr lang="ru-RU" sz="180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 smtClean="0"/>
              <a:t> </a:t>
            </a:r>
            <a:r>
              <a:rPr lang="ru-RU" sz="2000" smtClean="0"/>
              <a:t>Порядок определения размера премии по результатам деятельности сотрудника  (структурного подразделения, территориального органа) осуществляется по формуле: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 smtClean="0"/>
              <a:t>                                   Пр = Пп * Р / 100%,          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 smtClean="0"/>
              <a:t>                                   Пр = Пп * Р / 10, 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smtClean="0"/>
              <a:t>      где: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smtClean="0"/>
              <a:t>      </a:t>
            </a:r>
            <a:r>
              <a:rPr lang="ru-RU" sz="2000" b="1" smtClean="0"/>
              <a:t>Пр </a:t>
            </a:r>
            <a:r>
              <a:rPr lang="ru-RU" sz="2000" smtClean="0"/>
              <a:t>– расчётный размер премии по результатам деятельности сотрудника (структурного подразделения, территориального органа) 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smtClean="0"/>
              <a:t>      </a:t>
            </a:r>
            <a:r>
              <a:rPr lang="ru-RU" sz="2000" b="1" smtClean="0"/>
              <a:t>Пп</a:t>
            </a:r>
            <a:r>
              <a:rPr lang="ru-RU" sz="2000" smtClean="0"/>
              <a:t> – плановый размер премии по результатам деятельности сотрудника (структурного подразделения, территориального органа) 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 smtClean="0"/>
              <a:t>      Р  </a:t>
            </a:r>
            <a:r>
              <a:rPr lang="ru-RU" sz="2000" smtClean="0"/>
              <a:t>– индекс результативности деятельности сотрудника (структурного подразделения, территориального органа);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smtClean="0"/>
              <a:t>     </a:t>
            </a:r>
            <a:r>
              <a:rPr lang="ru-RU" sz="2000" b="1" smtClean="0"/>
              <a:t>100% (10 баллов) </a:t>
            </a:r>
            <a:r>
              <a:rPr lang="ru-RU" sz="2000" smtClean="0"/>
              <a:t>- критерий результативности.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smtClean="0"/>
              <a:t>     </a:t>
            </a:r>
          </a:p>
        </p:txBody>
      </p:sp>
      <p:pic>
        <p:nvPicPr>
          <p:cNvPr id="23556" name="Picture 4" descr="ФК__005"/>
          <p:cNvPicPr>
            <a:picLocks noChangeAspect="1" noChangeArrowheads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-26988"/>
            <a:ext cx="9144000" cy="684213"/>
          </a:xfrm>
          <a:noFill/>
        </p:spPr>
      </p:pic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79388" y="836613"/>
            <a:ext cx="87137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u="sng"/>
              <a:t>Материальное стимулирование по результатам деятельности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620713"/>
            <a:ext cx="8713788" cy="576262"/>
          </a:xfrm>
        </p:spPr>
        <p:txBody>
          <a:bodyPr/>
          <a:lstStyle/>
          <a:p>
            <a:pPr marL="609600" indent="-609600" algn="ctr">
              <a:spcBef>
                <a:spcPts val="700"/>
              </a:spcBef>
              <a:buClrTx/>
              <a:buFontTx/>
              <a:buNone/>
            </a:pP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Распределение премиальных фондов</a:t>
            </a:r>
          </a:p>
        </p:txBody>
      </p:sp>
      <p:pic>
        <p:nvPicPr>
          <p:cNvPr id="24579" name="Picture 3"/>
          <p:cNvPicPr>
            <a:picLocks noGrp="1" noChangeAspect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-26988"/>
            <a:ext cx="9144000" cy="614363"/>
          </a:xfrm>
        </p:spPr>
      </p:pic>
      <p:pic>
        <p:nvPicPr>
          <p:cNvPr id="24580" name="Picture 6" descr="22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3789363"/>
            <a:ext cx="904875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7" descr="Money_Bag_Clipart-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35150" y="3500438"/>
            <a:ext cx="1771650" cy="229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8" descr="Money_Bag_Clipart-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95513" y="1412875"/>
            <a:ext cx="1943100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3" name="Oval 9"/>
          <p:cNvSpPr>
            <a:spLocks noChangeArrowheads="1"/>
          </p:cNvSpPr>
          <p:nvPr/>
        </p:nvSpPr>
        <p:spPr bwMode="auto">
          <a:xfrm>
            <a:off x="323850" y="1484313"/>
            <a:ext cx="1655763" cy="914400"/>
          </a:xfrm>
          <a:prstGeom prst="ellipse">
            <a:avLst/>
          </a:prstGeom>
          <a:solidFill>
            <a:srgbClr val="FFFF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i="0">
                <a:solidFill>
                  <a:srgbClr val="000000"/>
                </a:solidFill>
              </a:rPr>
              <a:t>Приказ ФК от 23.03.2010 № 63</a:t>
            </a:r>
          </a:p>
        </p:txBody>
      </p:sp>
      <p:sp>
        <p:nvSpPr>
          <p:cNvPr id="24584" name="Oval 10"/>
          <p:cNvSpPr>
            <a:spLocks noChangeArrowheads="1"/>
          </p:cNvSpPr>
          <p:nvPr/>
        </p:nvSpPr>
        <p:spPr bwMode="auto">
          <a:xfrm>
            <a:off x="179388" y="4076700"/>
            <a:ext cx="1655762" cy="914400"/>
          </a:xfrm>
          <a:prstGeom prst="ellipse">
            <a:avLst/>
          </a:prstGeom>
          <a:solidFill>
            <a:srgbClr val="FFFF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i="0">
                <a:solidFill>
                  <a:srgbClr val="000000"/>
                </a:solidFill>
              </a:rPr>
              <a:t>Приказ ФК от 17.05.2010 № 114</a:t>
            </a:r>
          </a:p>
        </p:txBody>
      </p:sp>
      <p:sp>
        <p:nvSpPr>
          <p:cNvPr id="24585" name="Text Box 11"/>
          <p:cNvSpPr txBox="1">
            <a:spLocks noChangeArrowheads="1"/>
          </p:cNvSpPr>
          <p:nvPr/>
        </p:nvSpPr>
        <p:spPr bwMode="auto">
          <a:xfrm>
            <a:off x="2484438" y="1857375"/>
            <a:ext cx="1439862" cy="8302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b="0" i="0"/>
              <a:t>Ежемесячный премиальный фонд Отдела сотрудника</a:t>
            </a:r>
          </a:p>
        </p:txBody>
      </p:sp>
      <p:pic>
        <p:nvPicPr>
          <p:cNvPr id="24586" name="Picture 12" descr="Money_Bag_Clipart-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54463" y="1925638"/>
            <a:ext cx="1049337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7" name="Text Box 13"/>
          <p:cNvSpPr txBox="1">
            <a:spLocks noChangeArrowheads="1"/>
          </p:cNvSpPr>
          <p:nvPr/>
        </p:nvSpPr>
        <p:spPr bwMode="auto">
          <a:xfrm>
            <a:off x="4025900" y="2573338"/>
            <a:ext cx="936625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b="0" i="0"/>
              <a:t>Экономия</a:t>
            </a:r>
          </a:p>
        </p:txBody>
      </p:sp>
      <p:sp>
        <p:nvSpPr>
          <p:cNvPr id="24588" name="Text Box 14"/>
          <p:cNvSpPr txBox="1">
            <a:spLocks noChangeArrowheads="1"/>
          </p:cNvSpPr>
          <p:nvPr/>
        </p:nvSpPr>
        <p:spPr bwMode="auto">
          <a:xfrm>
            <a:off x="2052638" y="4581525"/>
            <a:ext cx="1439862" cy="646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b="0" i="0"/>
              <a:t>Ежеквартальный премиальный фонд Отделов</a:t>
            </a:r>
          </a:p>
        </p:txBody>
      </p:sp>
      <p:pic>
        <p:nvPicPr>
          <p:cNvPr id="24589" name="Picture 15" descr="Money_Bag_Clipart-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19475" y="4797425"/>
            <a:ext cx="1049338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90" name="Text Box 16"/>
          <p:cNvSpPr txBox="1">
            <a:spLocks noChangeArrowheads="1"/>
          </p:cNvSpPr>
          <p:nvPr/>
        </p:nvSpPr>
        <p:spPr bwMode="auto">
          <a:xfrm>
            <a:off x="3492500" y="5445125"/>
            <a:ext cx="93662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b="0" i="0"/>
              <a:t>Экономия</a:t>
            </a:r>
          </a:p>
        </p:txBody>
      </p:sp>
      <p:sp>
        <p:nvSpPr>
          <p:cNvPr id="24591" name="AutoShape 17"/>
          <p:cNvSpPr>
            <a:spLocks noChangeArrowheads="1"/>
          </p:cNvSpPr>
          <p:nvPr/>
        </p:nvSpPr>
        <p:spPr bwMode="auto">
          <a:xfrm>
            <a:off x="1403350" y="2349500"/>
            <a:ext cx="976313" cy="48577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99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24592" name="AutoShape 18"/>
          <p:cNvSpPr>
            <a:spLocks noChangeArrowheads="1"/>
          </p:cNvSpPr>
          <p:nvPr/>
        </p:nvSpPr>
        <p:spPr bwMode="auto">
          <a:xfrm>
            <a:off x="1187450" y="4941888"/>
            <a:ext cx="976313" cy="48577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99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24593" name="AutoShape 19"/>
          <p:cNvSpPr>
            <a:spLocks noChangeArrowheads="1"/>
          </p:cNvSpPr>
          <p:nvPr/>
        </p:nvSpPr>
        <p:spPr bwMode="auto">
          <a:xfrm rot="2310088">
            <a:off x="3492500" y="2708275"/>
            <a:ext cx="647700" cy="373063"/>
          </a:xfrm>
          <a:prstGeom prst="curvedUpArrow">
            <a:avLst>
              <a:gd name="adj1" fmla="val 34723"/>
              <a:gd name="adj2" fmla="val 69447"/>
              <a:gd name="adj3" fmla="val 33333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24594" name="AutoShape 20"/>
          <p:cNvSpPr>
            <a:spLocks noChangeArrowheads="1"/>
          </p:cNvSpPr>
          <p:nvPr/>
        </p:nvSpPr>
        <p:spPr bwMode="auto">
          <a:xfrm rot="2493157">
            <a:off x="2843213" y="5661025"/>
            <a:ext cx="647700" cy="373063"/>
          </a:xfrm>
          <a:prstGeom prst="curvedUpArrow">
            <a:avLst>
              <a:gd name="adj1" fmla="val 34723"/>
              <a:gd name="adj2" fmla="val 69447"/>
              <a:gd name="adj3" fmla="val 33333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24595" name="Text Box 22"/>
          <p:cNvSpPr txBox="1">
            <a:spLocks noChangeArrowheads="1"/>
          </p:cNvSpPr>
          <p:nvPr/>
        </p:nvSpPr>
        <p:spPr bwMode="auto">
          <a:xfrm>
            <a:off x="4787900" y="5661025"/>
            <a:ext cx="103663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/>
              <a:t>Начальник </a:t>
            </a: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/>
              <a:t>Управления</a:t>
            </a:r>
          </a:p>
        </p:txBody>
      </p:sp>
      <p:pic>
        <p:nvPicPr>
          <p:cNvPr id="24596" name="Picture 27" descr="Новый рисунок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594600" y="4654550"/>
            <a:ext cx="45085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7" name="Picture 28" descr="Новый рисунок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027988" y="4005263"/>
            <a:ext cx="45085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8" name="Picture 29" descr="Новый рисунок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243888" y="5086350"/>
            <a:ext cx="45085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99" name="Text Box 30"/>
          <p:cNvSpPr txBox="1">
            <a:spLocks noChangeArrowheads="1"/>
          </p:cNvSpPr>
          <p:nvPr/>
        </p:nvSpPr>
        <p:spPr bwMode="auto">
          <a:xfrm>
            <a:off x="7092950" y="5805488"/>
            <a:ext cx="1169988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/>
              <a:t>Сотрудники</a:t>
            </a:r>
          </a:p>
        </p:txBody>
      </p:sp>
      <p:sp>
        <p:nvSpPr>
          <p:cNvPr id="24600" name="AutoShape 31"/>
          <p:cNvSpPr>
            <a:spLocks noChangeArrowheads="1"/>
          </p:cNvSpPr>
          <p:nvPr/>
        </p:nvSpPr>
        <p:spPr bwMode="auto">
          <a:xfrm rot="6606246">
            <a:off x="3327400" y="4025900"/>
            <a:ext cx="1695450" cy="69850"/>
          </a:xfrm>
          <a:prstGeom prst="rightArrow">
            <a:avLst>
              <a:gd name="adj1" fmla="val 50000"/>
              <a:gd name="adj2" fmla="val 606818"/>
            </a:avLst>
          </a:prstGeom>
          <a:solidFill>
            <a:srgbClr val="FF99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24601" name="Picture 33" descr="33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227763" y="4005263"/>
            <a:ext cx="684212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602" name="Text Box 34"/>
          <p:cNvSpPr txBox="1">
            <a:spLocks noChangeArrowheads="1"/>
          </p:cNvSpPr>
          <p:nvPr/>
        </p:nvSpPr>
        <p:spPr bwMode="auto">
          <a:xfrm>
            <a:off x="6156325" y="5589588"/>
            <a:ext cx="989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/>
              <a:t>Начальник </a:t>
            </a: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/>
              <a:t>Отдела</a:t>
            </a:r>
          </a:p>
        </p:txBody>
      </p:sp>
      <p:sp>
        <p:nvSpPr>
          <p:cNvPr id="24603" name="AutoShape 35"/>
          <p:cNvSpPr>
            <a:spLocks noChangeArrowheads="1"/>
          </p:cNvSpPr>
          <p:nvPr/>
        </p:nvSpPr>
        <p:spPr bwMode="auto">
          <a:xfrm rot="534139" flipV="1">
            <a:off x="6877050" y="3644900"/>
            <a:ext cx="1511300" cy="431800"/>
          </a:xfrm>
          <a:prstGeom prst="curvedUpArrow">
            <a:avLst>
              <a:gd name="adj1" fmla="val 18051"/>
              <a:gd name="adj2" fmla="val 134199"/>
              <a:gd name="adj3" fmla="val 72986"/>
            </a:avLst>
          </a:prstGeom>
          <a:solidFill>
            <a:srgbClr val="FF9900">
              <a:alpha val="50195"/>
            </a:srgbClr>
          </a:solidFill>
          <a:ln w="635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24604" name="AutoShape 36"/>
          <p:cNvSpPr>
            <a:spLocks noChangeArrowheads="1"/>
          </p:cNvSpPr>
          <p:nvPr/>
        </p:nvSpPr>
        <p:spPr bwMode="auto">
          <a:xfrm rot="534139" flipV="1">
            <a:off x="5003800" y="3429000"/>
            <a:ext cx="1511300" cy="431800"/>
          </a:xfrm>
          <a:prstGeom prst="curvedUpArrow">
            <a:avLst>
              <a:gd name="adj1" fmla="val 18051"/>
              <a:gd name="adj2" fmla="val 134199"/>
              <a:gd name="adj3" fmla="val 72986"/>
            </a:avLst>
          </a:prstGeom>
          <a:solidFill>
            <a:srgbClr val="FF9900">
              <a:alpha val="50195"/>
            </a:srgbClr>
          </a:solidFill>
          <a:ln w="635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24605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1988" y="6453188"/>
            <a:ext cx="2132012" cy="474662"/>
          </a:xfrm>
          <a:noFill/>
        </p:spPr>
        <p:txBody>
          <a:bodyPr/>
          <a:lstStyle/>
          <a:p>
            <a:fld id="{FF59E36C-C351-46B8-A12D-9B9DBFEEC1F1}" type="slidenum">
              <a:rPr lang="ru-RU" smtClean="0"/>
              <a:pPr/>
              <a:t>22</a:t>
            </a:fld>
            <a:endParaRPr lang="ru-RU" smtClean="0"/>
          </a:p>
        </p:txBody>
      </p:sp>
      <p:sp>
        <p:nvSpPr>
          <p:cNvPr id="24606" name="AutoShape 35"/>
          <p:cNvSpPr>
            <a:spLocks noChangeArrowheads="1"/>
          </p:cNvSpPr>
          <p:nvPr/>
        </p:nvSpPr>
        <p:spPr bwMode="auto">
          <a:xfrm rot="534139" flipV="1">
            <a:off x="4024313" y="1411288"/>
            <a:ext cx="2952750" cy="533400"/>
          </a:xfrm>
          <a:prstGeom prst="curvedUpArrow">
            <a:avLst>
              <a:gd name="adj1" fmla="val 18017"/>
              <a:gd name="adj2" fmla="val 88853"/>
              <a:gd name="adj3" fmla="val 72986"/>
            </a:avLst>
          </a:prstGeom>
          <a:solidFill>
            <a:srgbClr val="FF9900">
              <a:alpha val="50195"/>
            </a:srgbClr>
          </a:solidFill>
          <a:ln w="635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24607" name="Picture 28" descr="Новый рисунок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15125" y="1500188"/>
            <a:ext cx="45085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08" name="Picture 28" descr="Новый рисунок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15063" y="2071688"/>
            <a:ext cx="45085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09" name="Picture 28" descr="Новый рисунок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72313" y="2143125"/>
            <a:ext cx="45085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Прямоугольник 35"/>
          <p:cNvSpPr/>
          <p:nvPr/>
        </p:nvSpPr>
        <p:spPr bwMode="auto">
          <a:xfrm>
            <a:off x="2857500" y="6286500"/>
            <a:ext cx="3571875" cy="21431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3. Запуск механизма ССП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8DC0493-0EE1-4853-8F6E-41296C7B3F56}" type="slidenum">
              <a:rPr lang="ru-RU" smtClean="0"/>
              <a:pPr/>
              <a:t>23</a:t>
            </a:fld>
            <a:endParaRPr lang="ru-RU" smtClean="0"/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692150"/>
            <a:ext cx="8229600" cy="723900"/>
          </a:xfrm>
        </p:spPr>
        <p:txBody>
          <a:bodyPr/>
          <a:lstStyle/>
          <a:p>
            <a:pP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Система оценки эффективности деятельности</a:t>
            </a: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Четыре уровня оценки эффективности Казначейства России</a:t>
            </a:r>
          </a:p>
        </p:txBody>
      </p:sp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4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5605" name="Text Box 10"/>
          <p:cNvSpPr txBox="1">
            <a:spLocks noChangeArrowheads="1"/>
          </p:cNvSpPr>
          <p:nvPr/>
        </p:nvSpPr>
        <p:spPr bwMode="auto">
          <a:xfrm>
            <a:off x="3924300" y="1844675"/>
            <a:ext cx="4622800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0" i="0">
                <a:latin typeface="Times New Roman" pitchFamily="18" charset="0"/>
              </a:rPr>
              <a:t>Внешняя оценка Казначейства России со стороны общества по критериям:</a:t>
            </a:r>
          </a:p>
          <a:p>
            <a:r>
              <a:rPr lang="ru-RU" sz="1400" b="0" i="0">
                <a:latin typeface="Times New Roman" pitchFamily="18" charset="0"/>
              </a:rPr>
              <a:t>- устойчивость финансовой системы РФ,</a:t>
            </a:r>
          </a:p>
          <a:p>
            <a:r>
              <a:rPr lang="ru-RU" sz="1400" b="0" i="0">
                <a:latin typeface="Times New Roman" pitchFamily="18" charset="0"/>
              </a:rPr>
              <a:t>- сохранность финансовых средств публично-правовых образований</a:t>
            </a:r>
          </a:p>
        </p:txBody>
      </p:sp>
      <p:sp>
        <p:nvSpPr>
          <p:cNvPr id="25606" name="Text Box 11"/>
          <p:cNvSpPr txBox="1">
            <a:spLocks noChangeArrowheads="1"/>
          </p:cNvSpPr>
          <p:nvPr/>
        </p:nvSpPr>
        <p:spPr bwMode="auto">
          <a:xfrm>
            <a:off x="5076825" y="3933825"/>
            <a:ext cx="3686175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0" i="0">
                <a:latin typeface="Times New Roman" pitchFamily="18" charset="0"/>
              </a:rPr>
              <a:t>Оценка эффективности деятельности Казначейства России как подведомственной структуры Минфина России в формате Государственных программ РФ</a:t>
            </a:r>
          </a:p>
        </p:txBody>
      </p:sp>
      <p:sp>
        <p:nvSpPr>
          <p:cNvPr id="25607" name="Text Box 12"/>
          <p:cNvSpPr txBox="1">
            <a:spLocks noChangeArrowheads="1"/>
          </p:cNvSpPr>
          <p:nvPr/>
        </p:nvSpPr>
        <p:spPr bwMode="auto">
          <a:xfrm>
            <a:off x="5795963" y="5157788"/>
            <a:ext cx="3111500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0" i="0">
                <a:latin typeface="Times New Roman" pitchFamily="18" charset="0"/>
                <a:cs typeface="Times New Roman" pitchFamily="18" charset="0"/>
              </a:rPr>
              <a:t>Повышение эффективности управления на основе анализа соотношения финансовых и трудовых ресурсов с выполняемыми функциями</a:t>
            </a:r>
          </a:p>
        </p:txBody>
      </p:sp>
      <p:sp>
        <p:nvSpPr>
          <p:cNvPr id="25608" name="AutoShape 15"/>
          <p:cNvSpPr>
            <a:spLocks noChangeArrowheads="1"/>
          </p:cNvSpPr>
          <p:nvPr/>
        </p:nvSpPr>
        <p:spPr bwMode="auto">
          <a:xfrm>
            <a:off x="106363" y="1628775"/>
            <a:ext cx="5689600" cy="4752975"/>
          </a:xfrm>
          <a:prstGeom prst="triangle">
            <a:avLst>
              <a:gd name="adj" fmla="val 50000"/>
            </a:avLst>
          </a:prstGeom>
          <a:solidFill>
            <a:srgbClr val="CCFF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2195513" y="2492375"/>
            <a:ext cx="15113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i="0">
                <a:solidFill>
                  <a:srgbClr val="000000"/>
                </a:solidFill>
                <a:latin typeface="Times New Roman" pitchFamily="18" charset="0"/>
              </a:rPr>
              <a:t>Гражданское общество</a:t>
            </a:r>
          </a:p>
        </p:txBody>
      </p:sp>
      <p:sp>
        <p:nvSpPr>
          <p:cNvPr id="25610" name="Text Box 9"/>
          <p:cNvSpPr txBox="1">
            <a:spLocks noChangeArrowheads="1"/>
          </p:cNvSpPr>
          <p:nvPr/>
        </p:nvSpPr>
        <p:spPr bwMode="auto">
          <a:xfrm>
            <a:off x="2195513" y="3500438"/>
            <a:ext cx="15113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i="0">
                <a:solidFill>
                  <a:srgbClr val="000000"/>
                </a:solidFill>
                <a:latin typeface="Times New Roman" pitchFamily="18" charset="0"/>
              </a:rPr>
              <a:t>Клиенты</a:t>
            </a:r>
          </a:p>
        </p:txBody>
      </p:sp>
      <p:sp>
        <p:nvSpPr>
          <p:cNvPr id="25611" name="Text Box 9"/>
          <p:cNvSpPr txBox="1">
            <a:spLocks noChangeArrowheads="1"/>
          </p:cNvSpPr>
          <p:nvPr/>
        </p:nvSpPr>
        <p:spPr bwMode="auto">
          <a:xfrm>
            <a:off x="2051050" y="4348163"/>
            <a:ext cx="172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SzPct val="100000"/>
            </a:pPr>
            <a:r>
              <a:rPr lang="ru-RU" sz="1400" i="0">
                <a:solidFill>
                  <a:srgbClr val="000000"/>
                </a:solidFill>
                <a:latin typeface="Times New Roman" pitchFamily="18" charset="0"/>
              </a:rPr>
              <a:t>Минфин России</a:t>
            </a:r>
          </a:p>
        </p:txBody>
      </p:sp>
      <p:sp>
        <p:nvSpPr>
          <p:cNvPr id="25612" name="Text Box 9"/>
          <p:cNvSpPr txBox="1">
            <a:spLocks noChangeArrowheads="1"/>
          </p:cNvSpPr>
          <p:nvPr/>
        </p:nvSpPr>
        <p:spPr bwMode="auto">
          <a:xfrm>
            <a:off x="1404938" y="5219700"/>
            <a:ext cx="3095625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400" i="0">
                <a:solidFill>
                  <a:srgbClr val="000000"/>
                </a:solidFill>
                <a:latin typeface="Times New Roman" pitchFamily="18" charset="0"/>
              </a:rPr>
              <a:t>Казначейство России </a:t>
            </a: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400" i="0">
                <a:solidFill>
                  <a:srgbClr val="000000"/>
                </a:solidFill>
                <a:latin typeface="Times New Roman" pitchFamily="18" charset="0"/>
              </a:rPr>
              <a:t>(Внутренняя эффективность управления)</a:t>
            </a:r>
          </a:p>
        </p:txBody>
      </p:sp>
      <p:sp>
        <p:nvSpPr>
          <p:cNvPr id="25613" name="Line 20"/>
          <p:cNvSpPr>
            <a:spLocks noChangeShapeType="1"/>
          </p:cNvSpPr>
          <p:nvPr/>
        </p:nvSpPr>
        <p:spPr bwMode="auto">
          <a:xfrm>
            <a:off x="900113" y="5013325"/>
            <a:ext cx="41036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25614" name="Line 21"/>
          <p:cNvSpPr>
            <a:spLocks noChangeShapeType="1"/>
          </p:cNvSpPr>
          <p:nvPr/>
        </p:nvSpPr>
        <p:spPr bwMode="auto">
          <a:xfrm>
            <a:off x="1476375" y="4076700"/>
            <a:ext cx="2951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25615" name="Line 22"/>
          <p:cNvSpPr>
            <a:spLocks noChangeShapeType="1"/>
          </p:cNvSpPr>
          <p:nvPr/>
        </p:nvSpPr>
        <p:spPr bwMode="auto">
          <a:xfrm>
            <a:off x="1979613" y="3213100"/>
            <a:ext cx="19446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25616" name="Text Box 11"/>
          <p:cNvSpPr txBox="1">
            <a:spLocks noChangeArrowheads="1"/>
          </p:cNvSpPr>
          <p:nvPr/>
        </p:nvSpPr>
        <p:spPr bwMode="auto">
          <a:xfrm>
            <a:off x="4500563" y="2997200"/>
            <a:ext cx="36861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0" i="0">
                <a:latin typeface="Times New Roman" pitchFamily="18" charset="0"/>
              </a:rPr>
              <a:t>Оценка Казначейства России со стороны клиентов: ГРБС, органов государственной власти субъектов Российской Федерации и органов местного самоуправления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468313" y="2205038"/>
          <a:ext cx="8188325" cy="2185987"/>
        </p:xfrm>
        <a:graphic>
          <a:graphicData uri="http://schemas.openxmlformats.org/presentationml/2006/ole">
            <p:oleObj spid="_x0000_s4098" r:id="rId4" imgW="8229552" imgH="2200281" progId="MSGraph.Chart.8">
              <p:embed/>
            </p:oleObj>
          </a:graphicData>
        </a:graphic>
      </p:graphicFrame>
      <p:sp>
        <p:nvSpPr>
          <p:cNvPr id="103427" name="Rectangle 3"/>
          <p:cNvSpPr>
            <a:spLocks noGrp="1" noChangeArrowheads="1"/>
          </p:cNvSpPr>
          <p:nvPr>
            <p:ph type="body"/>
          </p:nvPr>
        </p:nvSpPr>
        <p:spPr>
          <a:xfrm>
            <a:off x="323850" y="1916113"/>
            <a:ext cx="8496300" cy="3168650"/>
          </a:xfrm>
        </p:spPr>
        <p:txBody>
          <a:bodyPr lIns="91440" tIns="45720" rIns="91440" bIns="45720" anchor="t"/>
          <a:lstStyle/>
          <a:p>
            <a:pPr marL="342900" indent="-341313" algn="l" eaLnBrk="1" hangingPunct="1">
              <a:spcBef>
                <a:spcPts val="6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endParaRPr lang="ru-RU" sz="2800" dirty="0" smtClean="0">
              <a:latin typeface="+mn-lt"/>
            </a:endParaRPr>
          </a:p>
          <a:p>
            <a:pPr marL="342900" indent="-341313" algn="l" eaLnBrk="1" hangingPunct="1">
              <a:spcBef>
                <a:spcPts val="6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endParaRPr lang="ru-RU" sz="2800" dirty="0" smtClean="0">
              <a:latin typeface="+mn-lt"/>
            </a:endParaRPr>
          </a:p>
          <a:p>
            <a:pPr marL="342900" indent="-341313" eaLnBrk="1" hangingPunct="1">
              <a:spcBef>
                <a:spcPts val="7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endParaRPr lang="ru-RU" sz="3200" b="1" dirty="0" smtClean="0">
              <a:latin typeface="+mn-lt"/>
            </a:endParaRPr>
          </a:p>
          <a:p>
            <a:pPr marL="342900" indent="-341313" eaLnBrk="1" hangingPunct="1">
              <a:spcBef>
                <a:spcPts val="7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  <a:p>
            <a:pPr marL="342900" indent="-341313" eaLnBrk="1" hangingPunct="1">
              <a:spcBef>
                <a:spcPts val="7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endParaRPr lang="ru-RU" sz="3200" b="1" dirty="0" smtClean="0">
              <a:latin typeface="+mn-lt"/>
            </a:endParaRPr>
          </a:p>
          <a:p>
            <a:pPr marL="342900" indent="-341313" eaLnBrk="1" hangingPunct="1">
              <a:spcBef>
                <a:spcPts val="7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endParaRPr lang="ru-RU" sz="3200" b="1" dirty="0" smtClean="0">
              <a:latin typeface="+mn-lt"/>
            </a:endParaRPr>
          </a:p>
          <a:p>
            <a:pPr marL="342900" indent="-341313" eaLnBrk="1" hangingPunct="1">
              <a:spcBef>
                <a:spcPts val="7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endParaRPr lang="ru-RU" sz="3200" b="1" dirty="0" smtClean="0">
              <a:latin typeface="+mn-lt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4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4708525"/>
            <a:ext cx="9144000" cy="1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410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1988" y="6453188"/>
            <a:ext cx="2132012" cy="474662"/>
          </a:xfrm>
          <a:noFill/>
        </p:spPr>
        <p:txBody>
          <a:bodyPr/>
          <a:lstStyle/>
          <a:p>
            <a:fld id="{743FCDA7-B776-4A49-9009-8FFFA9C38930}" type="slidenum">
              <a:rPr lang="ru-RU" smtClean="0"/>
              <a:pPr/>
              <a:t>24</a:t>
            </a:fld>
            <a:endParaRPr lang="ru-RU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Номер слайда 5"/>
          <p:cNvSpPr txBox="1">
            <a:spLocks noGrp="1"/>
          </p:cNvSpPr>
          <p:nvPr/>
        </p:nvSpPr>
        <p:spPr bwMode="auto">
          <a:xfrm>
            <a:off x="6553200" y="6245225"/>
            <a:ext cx="2132013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r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FC096942-5B35-4698-BAF3-7C0B88379D58}" type="slidenum">
              <a:rPr lang="ru-RU" i="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3</a:t>
            </a:fld>
            <a:endParaRPr lang="ru-RU" i="0">
              <a:solidFill>
                <a:srgbClr val="000000"/>
              </a:solidFill>
            </a:endParaRP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3700" y="908050"/>
            <a:ext cx="8210550" cy="288925"/>
          </a:xfrm>
        </p:spPr>
        <p:txBody>
          <a:bodyPr/>
          <a:lstStyle/>
          <a:p>
            <a:r>
              <a:rPr lang="ru-RU" sz="2000" b="1" u="sng" smtClean="0">
                <a:latin typeface="Times New Roman" pitchFamily="18" charset="0"/>
              </a:rPr>
              <a:t>Взаимосвязь Стратегии развития Казначейства России и СОРД</a:t>
            </a:r>
            <a:r>
              <a:rPr lang="ru-RU" sz="2000" b="1" smtClean="0"/>
              <a:t/>
            </a:r>
            <a:br>
              <a:rPr lang="ru-RU" sz="2000" b="1" smtClean="0"/>
            </a:br>
            <a:endParaRPr lang="ru-RU" sz="2000" b="1" u="sng" smtClean="0"/>
          </a:p>
        </p:txBody>
      </p:sp>
      <p:pic>
        <p:nvPicPr>
          <p:cNvPr id="8196" name="Picture 3" descr="ФК__00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AutoShape 5"/>
          <p:cNvSpPr>
            <a:spLocks noChangeArrowheads="1"/>
          </p:cNvSpPr>
          <p:nvPr/>
        </p:nvSpPr>
        <p:spPr bwMode="auto">
          <a:xfrm>
            <a:off x="2484438" y="1198563"/>
            <a:ext cx="4103687" cy="1654175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 algn="ctr">
            <a:noFill/>
            <a:round/>
            <a:headEnd/>
            <a:tailEnd/>
          </a:ln>
          <a:effectLst>
            <a:prstShdw prst="shdw17" dist="17961" dir="2700000">
              <a:srgbClr val="7A9999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555875" y="1196975"/>
            <a:ext cx="3960813" cy="160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7A9999"/>
            </a:prstShdw>
          </a:effectLst>
        </p:spPr>
        <p:txBody>
          <a:bodyPr>
            <a:spAutoFit/>
          </a:bodyPr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100" i="0">
                <a:latin typeface="Arial Unicode MS" pitchFamily="34" charset="-128"/>
              </a:rPr>
              <a:t>ГОСУДАРСТВЕННАЯ ВЛАСТЬ, КЛИЕНТЫ И ГРАЖДАНЕ</a:t>
            </a: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100" b="0">
                <a:latin typeface="Arial Unicode MS" pitchFamily="34" charset="-128"/>
              </a:rPr>
              <a:t>Насколько власть, клиенты и общественность удовлетворены результатами деятельности Казначейства России?</a:t>
            </a: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100" b="0" i="0">
                <a:latin typeface="Arial Unicode MS" pitchFamily="34" charset="-128"/>
              </a:rPr>
              <a:t>У власти, клиентов и общественности должно быть мнение, что Казначейство России является важнейшим элементом в системе государственного управления финансами страны, эффективно и результативно выполняющим возложенные на него функции. </a:t>
            </a:r>
          </a:p>
        </p:txBody>
      </p:sp>
      <p:sp>
        <p:nvSpPr>
          <p:cNvPr id="8199" name="AutoShape 7"/>
          <p:cNvSpPr>
            <a:spLocks noChangeArrowheads="1"/>
          </p:cNvSpPr>
          <p:nvPr/>
        </p:nvSpPr>
        <p:spPr bwMode="auto">
          <a:xfrm>
            <a:off x="6300788" y="3068638"/>
            <a:ext cx="2593975" cy="1655762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 algn="ctr">
            <a:noFill/>
            <a:round/>
            <a:headEnd/>
            <a:tailEnd/>
          </a:ln>
          <a:effectLst>
            <a:prstShdw prst="shdw17" dist="17961" dir="2700000">
              <a:srgbClr val="7A9999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6300788" y="3117850"/>
            <a:ext cx="2578100" cy="160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7A9999"/>
            </a:prstShdw>
          </a:effectLst>
        </p:spPr>
        <p:txBody>
          <a:bodyPr>
            <a:spAutoFit/>
          </a:bodyPr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100" i="0">
                <a:latin typeface="Arial Unicode MS" pitchFamily="34" charset="-128"/>
              </a:rPr>
              <a:t>ФИНАНСОВОЕ ОБЕСПЕЧЕНИЕ ДЕЯТЕЛЬНОСТИ</a:t>
            </a: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100" b="0">
                <a:latin typeface="Arial Unicode MS" pitchFamily="34" charset="-128"/>
              </a:rPr>
              <a:t>Насколько эффективно и экономно Казначейство России использует финансовые ресурсы?</a:t>
            </a: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100" b="0" i="0">
                <a:latin typeface="Arial Unicode MS" pitchFamily="34" charset="-128"/>
              </a:rPr>
              <a:t>Казначейство России достигает максимальных результатов, используя минимальные финансовые ресурсы.</a:t>
            </a:r>
            <a:r>
              <a:rPr lang="ru-RU" sz="1100">
                <a:latin typeface="Arial Unicode MS" pitchFamily="34" charset="-128"/>
              </a:rPr>
              <a:t> </a:t>
            </a:r>
          </a:p>
        </p:txBody>
      </p:sp>
      <p:sp>
        <p:nvSpPr>
          <p:cNvPr id="8201" name="AutoShape 9"/>
          <p:cNvSpPr>
            <a:spLocks noChangeArrowheads="1"/>
          </p:cNvSpPr>
          <p:nvPr/>
        </p:nvSpPr>
        <p:spPr bwMode="auto">
          <a:xfrm>
            <a:off x="2771775" y="4941888"/>
            <a:ext cx="3600450" cy="172720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 algn="ctr">
            <a:noFill/>
            <a:round/>
            <a:headEnd/>
            <a:tailEnd/>
          </a:ln>
          <a:effectLst>
            <a:prstShdw prst="shdw17" dist="17961" dir="2700000">
              <a:srgbClr val="7A9999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8202" name="AutoShape 10"/>
          <p:cNvSpPr>
            <a:spLocks noChangeArrowheads="1"/>
          </p:cNvSpPr>
          <p:nvPr/>
        </p:nvSpPr>
        <p:spPr bwMode="auto">
          <a:xfrm>
            <a:off x="250825" y="2924175"/>
            <a:ext cx="2593975" cy="2016125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 algn="ctr">
            <a:noFill/>
            <a:round/>
            <a:headEnd/>
            <a:tailEnd/>
          </a:ln>
          <a:effectLst>
            <a:prstShdw prst="shdw17" dist="17961" dir="2700000">
              <a:srgbClr val="7A9999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8203" name="AutoShape 11"/>
          <p:cNvSpPr>
            <a:spLocks noChangeArrowheads="1"/>
          </p:cNvSpPr>
          <p:nvPr/>
        </p:nvSpPr>
        <p:spPr bwMode="auto">
          <a:xfrm>
            <a:off x="3276600" y="3141663"/>
            <a:ext cx="2593975" cy="151130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 algn="ctr">
            <a:noFill/>
            <a:round/>
            <a:headEnd/>
            <a:tailEnd/>
          </a:ln>
          <a:effectLst>
            <a:prstShdw prst="shdw17" dist="17961" dir="2700000">
              <a:srgbClr val="7A9999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250825" y="2997200"/>
            <a:ext cx="2578100" cy="1943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7A9999"/>
            </a:prstShdw>
          </a:effectLst>
        </p:spPr>
        <p:txBody>
          <a:bodyPr>
            <a:spAutoFit/>
          </a:bodyPr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100" i="0">
                <a:latin typeface="Arial Unicode MS" pitchFamily="34" charset="-128"/>
              </a:rPr>
              <a:t>ВНУТРЕННИЕ ФУНКЦИОНАЛЬНЫЕ И УПРАВЛЕНЧЕСКИЕ ПРОЦЕССЫ</a:t>
            </a: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100" b="0">
                <a:latin typeface="Arial Unicode MS" pitchFamily="34" charset="-128"/>
              </a:rPr>
              <a:t>В каких процессах мы должны достичь совершенства, чтобы удовлетворить запросы власти, клиентов и общественности?</a:t>
            </a: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100" b="0" i="0">
                <a:latin typeface="Arial Unicode MS" pitchFamily="34" charset="-128"/>
              </a:rPr>
              <a:t>Внутренние функциональные и управленческие процессы должны быть организованы оптимально, с учетом инноваций в различных сферах.</a:t>
            </a:r>
            <a:r>
              <a:rPr lang="ru-RU" sz="1100">
                <a:latin typeface="Arial Unicode MS" pitchFamily="34" charset="-128"/>
              </a:rPr>
              <a:t> </a:t>
            </a: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2843213" y="4991100"/>
            <a:ext cx="3457575" cy="160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7A9999"/>
            </a:prstShdw>
          </a:effectLst>
        </p:spPr>
        <p:txBody>
          <a:bodyPr>
            <a:spAutoFit/>
          </a:bodyPr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100" i="0">
                <a:latin typeface="Arial Unicode MS" pitchFamily="34" charset="-128"/>
              </a:rPr>
              <a:t>КАДРЫ</a:t>
            </a: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100" b="0">
                <a:latin typeface="Arial Unicode MS" pitchFamily="34" charset="-128"/>
              </a:rPr>
              <a:t>Каким образом мы должны поддерживать и развивать способность команды изменяться и совершенствоваться?</a:t>
            </a: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100" b="0" i="0">
                <a:latin typeface="Arial Unicode MS" pitchFamily="34" charset="-128"/>
              </a:rPr>
              <a:t>Должны быть созданы и поддерживаться условия, направленные на усиление мотивации сотрудников в результатах деятельности Казначейства России, формирование инновационного типа мышления.</a:t>
            </a:r>
            <a:r>
              <a:rPr lang="ru-RU" sz="1100" b="0">
                <a:latin typeface="Arial Unicode MS" pitchFamily="34" charset="-128"/>
              </a:rPr>
              <a:t> </a:t>
            </a: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3276600" y="3141663"/>
            <a:ext cx="2578100" cy="1438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7A9999"/>
            </a:prstShdw>
          </a:effectLst>
        </p:spPr>
        <p:txBody>
          <a:bodyPr>
            <a:spAutoFit/>
          </a:bodyPr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100" i="0">
                <a:latin typeface="Arial Unicode MS" pitchFamily="34" charset="-128"/>
              </a:rPr>
              <a:t>МИССИЯ</a:t>
            </a: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100" b="0" i="0">
                <a:latin typeface="Arial Unicode MS" pitchFamily="34" charset="-128"/>
              </a:rPr>
              <a:t>Служить государству Российскому, способствуя укреплению устойчивости, надежности и прозрачности финансовой системы России, а также обеспечивая сохранность финансовых средств публично-правовых образований.</a:t>
            </a:r>
          </a:p>
        </p:txBody>
      </p:sp>
      <p:cxnSp>
        <p:nvCxnSpPr>
          <p:cNvPr id="8207" name="AutoShape 15"/>
          <p:cNvCxnSpPr>
            <a:cxnSpLocks noChangeShapeType="1"/>
          </p:cNvCxnSpPr>
          <p:nvPr/>
        </p:nvCxnSpPr>
        <p:spPr bwMode="auto">
          <a:xfrm flipH="1">
            <a:off x="1619250" y="2133600"/>
            <a:ext cx="865188" cy="7905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8208" name="AutoShape 16"/>
          <p:cNvCxnSpPr>
            <a:cxnSpLocks noChangeShapeType="1"/>
            <a:stCxn id="8199" idx="0"/>
          </p:cNvCxnSpPr>
          <p:nvPr/>
        </p:nvCxnSpPr>
        <p:spPr bwMode="auto">
          <a:xfrm flipH="1" flipV="1">
            <a:off x="6588125" y="2133600"/>
            <a:ext cx="1009650" cy="9350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8209" name="AutoShape 17"/>
          <p:cNvCxnSpPr>
            <a:cxnSpLocks noChangeShapeType="1"/>
            <a:stCxn id="8201" idx="1"/>
            <a:endCxn id="8204" idx="2"/>
          </p:cNvCxnSpPr>
          <p:nvPr/>
        </p:nvCxnSpPr>
        <p:spPr bwMode="auto">
          <a:xfrm flipH="1" flipV="1">
            <a:off x="1539875" y="4940300"/>
            <a:ext cx="1231900" cy="8651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8210" name="AutoShape 18"/>
          <p:cNvCxnSpPr>
            <a:cxnSpLocks noChangeShapeType="1"/>
            <a:stCxn id="8199" idx="2"/>
            <a:endCxn id="8201" idx="3"/>
          </p:cNvCxnSpPr>
          <p:nvPr/>
        </p:nvCxnSpPr>
        <p:spPr bwMode="auto">
          <a:xfrm flipH="1">
            <a:off x="6372225" y="4724400"/>
            <a:ext cx="1225550" cy="10810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8211" name="AutoShape 19"/>
          <p:cNvCxnSpPr>
            <a:cxnSpLocks noChangeShapeType="1"/>
          </p:cNvCxnSpPr>
          <p:nvPr/>
        </p:nvCxnSpPr>
        <p:spPr bwMode="auto">
          <a:xfrm>
            <a:off x="4500563" y="2852738"/>
            <a:ext cx="1587" cy="2889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8212" name="AutoShape 20"/>
          <p:cNvCxnSpPr>
            <a:cxnSpLocks noChangeShapeType="1"/>
            <a:endCxn id="8206" idx="3"/>
          </p:cNvCxnSpPr>
          <p:nvPr/>
        </p:nvCxnSpPr>
        <p:spPr bwMode="auto">
          <a:xfrm flipH="1">
            <a:off x="5854700" y="3860800"/>
            <a:ext cx="45878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8213" name="AutoShape 21"/>
          <p:cNvCxnSpPr>
            <a:cxnSpLocks noChangeShapeType="1"/>
          </p:cNvCxnSpPr>
          <p:nvPr/>
        </p:nvCxnSpPr>
        <p:spPr bwMode="auto">
          <a:xfrm>
            <a:off x="2843213" y="3790950"/>
            <a:ext cx="44767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8214" name="AutoShape 22"/>
          <p:cNvCxnSpPr>
            <a:cxnSpLocks noChangeShapeType="1"/>
          </p:cNvCxnSpPr>
          <p:nvPr/>
        </p:nvCxnSpPr>
        <p:spPr bwMode="auto">
          <a:xfrm>
            <a:off x="4500563" y="4654550"/>
            <a:ext cx="0" cy="2873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616700" y="6453188"/>
            <a:ext cx="2132013" cy="266700"/>
          </a:xfrm>
          <a:noFill/>
        </p:spPr>
        <p:txBody>
          <a:bodyPr/>
          <a:lstStyle/>
          <a:p>
            <a:fld id="{6DEB3FD2-48D7-4444-9884-5417D3DB8E0F}" type="slidenum">
              <a:rPr lang="ru-RU" smtClean="0"/>
              <a:pPr/>
              <a:t>4</a:t>
            </a:fld>
            <a:endParaRPr lang="ru-RU" smtClean="0"/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098550"/>
            <a:ext cx="8497888" cy="5688013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spcBef>
                <a:spcPts val="700"/>
              </a:spcBef>
              <a:buClrTx/>
              <a:buFontTx/>
              <a:buNone/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Система оценки результативности деятельности Казначейства России</a:t>
            </a:r>
            <a:endParaRPr lang="en-US" sz="24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marL="0" indent="0" algn="ctr">
              <a:lnSpc>
                <a:spcPct val="90000"/>
              </a:lnSpc>
              <a:spcBef>
                <a:spcPts val="700"/>
              </a:spcBef>
              <a:buClrTx/>
              <a:buFontTx/>
              <a:buNone/>
              <a:defRPr/>
            </a:pPr>
            <a:endParaRPr lang="en-US" sz="24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marL="0" indent="0" algn="ctr">
              <a:lnSpc>
                <a:spcPct val="90000"/>
              </a:lnSpc>
              <a:spcBef>
                <a:spcPts val="700"/>
              </a:spcBef>
              <a:buClrTx/>
              <a:buFontTx/>
              <a:buNone/>
              <a:defRPr/>
            </a:pPr>
            <a:r>
              <a:rPr lang="ru-RU" sz="2000" b="1" dirty="0" smtClean="0">
                <a:latin typeface="Times New Roman" pitchFamily="18" charset="0"/>
              </a:rPr>
              <a:t>Актуальность разработки и внедрения системы оценки результативности деятельности (СОРД) и системы материального и морального стимулирования (СММС)</a:t>
            </a:r>
          </a:p>
          <a:p>
            <a:pPr marL="0" indent="0" algn="ctr">
              <a:lnSpc>
                <a:spcPct val="90000"/>
              </a:lnSpc>
              <a:spcBef>
                <a:spcPts val="700"/>
              </a:spcBef>
              <a:buClrTx/>
              <a:buFontTx/>
              <a:buNone/>
              <a:defRPr/>
            </a:pPr>
            <a:endParaRPr lang="ru-RU" sz="2400" b="1" dirty="0" smtClean="0">
              <a:latin typeface="Times New Roman" pitchFamily="18" charset="0"/>
            </a:endParaRPr>
          </a:p>
          <a:p>
            <a:pPr marL="0" indent="0" algn="just">
              <a:lnSpc>
                <a:spcPct val="90000"/>
              </a:lnSpc>
              <a:spcBef>
                <a:spcPts val="700"/>
              </a:spcBef>
              <a:buClrTx/>
              <a:buFontTx/>
              <a:buNone/>
              <a:defRPr/>
            </a:pPr>
            <a:r>
              <a:rPr lang="ru-RU" sz="1800" dirty="0" smtClean="0">
                <a:latin typeface="Times New Roman" pitchFamily="18" charset="0"/>
              </a:rPr>
              <a:t>1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	Требования НПА, регламентирующих Административную реформу;</a:t>
            </a:r>
          </a:p>
          <a:p>
            <a:pPr marL="0" indent="0" algn="just">
              <a:lnSpc>
                <a:spcPct val="90000"/>
              </a:lnSpc>
              <a:spcBef>
                <a:spcPts val="700"/>
              </a:spcBef>
              <a:buClrTx/>
              <a:buFontTx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2)	Установление справедливых 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транспарентных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правил морального и 	материального стимулирования сотрудников органов ФК;</a:t>
            </a:r>
          </a:p>
          <a:p>
            <a:pPr marL="0" indent="0" algn="just">
              <a:lnSpc>
                <a:spcPct val="90000"/>
              </a:lnSpc>
              <a:spcBef>
                <a:spcPts val="700"/>
              </a:spcBef>
              <a:buClrTx/>
              <a:buFontTx/>
              <a:buAutoNum type="arabicParenR" startAt="3"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Необходимость более широкого привлечения сотрудников органов ФК к участию в управлении эффективностью и результативностью деятельности ФК.</a:t>
            </a:r>
          </a:p>
          <a:p>
            <a:pPr marL="0" indent="0">
              <a:lnSpc>
                <a:spcPct val="90000"/>
              </a:lnSpc>
              <a:spcBef>
                <a:spcPts val="700"/>
              </a:spcBef>
              <a:buClrTx/>
              <a:buFontTx/>
              <a:buNone/>
              <a:defRPr/>
            </a:pPr>
            <a:endParaRPr lang="ru-RU" sz="1800" b="1" dirty="0" smtClean="0">
              <a:latin typeface="Times New Roman" pitchFamily="18" charset="0"/>
            </a:endParaRPr>
          </a:p>
        </p:txBody>
      </p:sp>
      <p:pic>
        <p:nvPicPr>
          <p:cNvPr id="9220" name="Picture 4"/>
          <p:cNvPicPr>
            <a:picLocks noGrp="1" noChangeAspect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-26988"/>
            <a:ext cx="9144000" cy="614363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4925" y="620713"/>
            <a:ext cx="8642350" cy="792162"/>
          </a:xfrm>
        </p:spPr>
        <p:txBody>
          <a:bodyPr/>
          <a:lstStyle/>
          <a:p>
            <a:pPr algn="ctr" eaLnBrk="1" hangingPunct="1">
              <a:buFont typeface="Times New Roman" pitchFamily="18" charset="0"/>
              <a:buNone/>
            </a:pPr>
            <a:r>
              <a:rPr lang="ru-RU" sz="2400" b="1" smtClean="0">
                <a:latin typeface="Times New Roman" pitchFamily="18" charset="0"/>
              </a:rPr>
              <a:t>     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Изменения в нормативной базе и предпосылки для совершенствования системы управления деятельностью Федерального казначейства</a:t>
            </a:r>
          </a:p>
        </p:txBody>
      </p:sp>
      <p:sp>
        <p:nvSpPr>
          <p:cNvPr id="10243" name="Rectangle 11"/>
          <p:cNvSpPr>
            <a:spLocks noChangeArrowheads="1"/>
          </p:cNvSpPr>
          <p:nvPr/>
        </p:nvSpPr>
        <p:spPr bwMode="auto">
          <a:xfrm>
            <a:off x="714375" y="3000375"/>
            <a:ext cx="3097213" cy="500063"/>
          </a:xfrm>
          <a:prstGeom prst="rect">
            <a:avLst/>
          </a:prstGeom>
          <a:solidFill>
            <a:schemeClr val="bg1"/>
          </a:solidFill>
          <a:ln w="15875" algn="ctr">
            <a:solidFill>
              <a:schemeClr val="tx1"/>
            </a:solidFill>
            <a:miter lim="800000"/>
            <a:headEnd/>
            <a:tailEnd/>
          </a:ln>
        </p:spPr>
        <p:txBody>
          <a:bodyPr lIns="54000" tIns="10800" rIns="54000" bIns="82800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800" b="0" i="0"/>
              <a:t>Программа Правительства РФ по повышению эффективности бюджетных расходов на период до 2012 г. (Распоряжение Правительства РФ от 30.06.2010 № 1101-р)</a:t>
            </a:r>
          </a:p>
        </p:txBody>
      </p:sp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285750" y="1643063"/>
            <a:ext cx="3889375" cy="431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marL="342900" indent="-342900" algn="ctr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400" i="0">
                <a:solidFill>
                  <a:srgbClr val="000000"/>
                </a:solidFill>
                <a:latin typeface="Times New Roman" pitchFamily="18" charset="0"/>
              </a:rPr>
              <a:t>     </a:t>
            </a:r>
            <a:r>
              <a:rPr lang="ru-RU" i="0">
                <a:solidFill>
                  <a:srgbClr val="000000"/>
                </a:solidFill>
              </a:rPr>
              <a:t>Изменения в нормативной базе</a:t>
            </a:r>
          </a:p>
        </p:txBody>
      </p:sp>
      <p:sp>
        <p:nvSpPr>
          <p:cNvPr id="10245" name="Rectangle 3"/>
          <p:cNvSpPr>
            <a:spLocks noChangeArrowheads="1"/>
          </p:cNvSpPr>
          <p:nvPr/>
        </p:nvSpPr>
        <p:spPr bwMode="auto">
          <a:xfrm>
            <a:off x="4714875" y="1643063"/>
            <a:ext cx="3643313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marL="342900" indent="-342900" algn="ctr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400" i="0">
                <a:solidFill>
                  <a:srgbClr val="000000"/>
                </a:solidFill>
                <a:latin typeface="Times New Roman" pitchFamily="18" charset="0"/>
              </a:rPr>
              <a:t>       </a:t>
            </a:r>
            <a:r>
              <a:rPr lang="ru-RU" i="0">
                <a:solidFill>
                  <a:srgbClr val="000000"/>
                </a:solidFill>
              </a:rPr>
              <a:t>Требуемые изменения в управлении деятельностью Казначейства России</a:t>
            </a:r>
          </a:p>
        </p:txBody>
      </p:sp>
      <p:sp>
        <p:nvSpPr>
          <p:cNvPr id="10246" name="Rectangle 11"/>
          <p:cNvSpPr>
            <a:spLocks noChangeArrowheads="1"/>
          </p:cNvSpPr>
          <p:nvPr/>
        </p:nvSpPr>
        <p:spPr bwMode="auto">
          <a:xfrm>
            <a:off x="714375" y="3571875"/>
            <a:ext cx="3097213" cy="503238"/>
          </a:xfrm>
          <a:prstGeom prst="rect">
            <a:avLst/>
          </a:prstGeom>
          <a:solidFill>
            <a:schemeClr val="bg1"/>
          </a:solidFill>
          <a:ln w="15875" algn="ctr">
            <a:solidFill>
              <a:schemeClr val="tx1"/>
            </a:solidFill>
            <a:miter lim="800000"/>
            <a:headEnd/>
            <a:tailEnd/>
          </a:ln>
        </p:spPr>
        <p:txBody>
          <a:bodyPr lIns="54000" tIns="10800" rIns="54000" bIns="82800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800" b="0" i="0"/>
              <a:t>Постановление Правительства РФ от 02.08.2010</a:t>
            </a:r>
            <a:r>
              <a:rPr lang="en-US" sz="800" b="0" i="0"/>
              <a:t> </a:t>
            </a:r>
            <a:r>
              <a:rPr lang="ru-RU" sz="800" b="0" i="0"/>
              <a:t>№ 588 «Об утверждении порядка разработки, реализации и оценки эффективности государственных программ РФ»</a:t>
            </a:r>
          </a:p>
        </p:txBody>
      </p:sp>
      <p:sp>
        <p:nvSpPr>
          <p:cNvPr id="10247" name="Rectangle 11"/>
          <p:cNvSpPr>
            <a:spLocks noChangeArrowheads="1"/>
          </p:cNvSpPr>
          <p:nvPr/>
        </p:nvSpPr>
        <p:spPr bwMode="auto">
          <a:xfrm>
            <a:off x="714375" y="4143375"/>
            <a:ext cx="3097213" cy="461963"/>
          </a:xfrm>
          <a:prstGeom prst="rect">
            <a:avLst/>
          </a:prstGeom>
          <a:solidFill>
            <a:schemeClr val="bg1"/>
          </a:solidFill>
          <a:ln w="15875" algn="ctr">
            <a:solidFill>
              <a:schemeClr val="tx1"/>
            </a:solidFill>
            <a:miter lim="800000"/>
            <a:headEnd/>
            <a:tailEnd/>
          </a:ln>
        </p:spPr>
        <p:txBody>
          <a:bodyPr lIns="54000" tIns="10800" rIns="54000" bIns="82800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800" b="0" i="0"/>
              <a:t>Постановление Правительства РФ от 06.04.2011 № 252, вносящее изменения в «Положение о ДРОНД ФОИВ»</a:t>
            </a:r>
          </a:p>
        </p:txBody>
      </p:sp>
      <p:sp>
        <p:nvSpPr>
          <p:cNvPr id="10248" name="Rectangle 3"/>
          <p:cNvSpPr>
            <a:spLocks noChangeArrowheads="1"/>
          </p:cNvSpPr>
          <p:nvPr/>
        </p:nvSpPr>
        <p:spPr bwMode="auto">
          <a:xfrm>
            <a:off x="323850" y="4579938"/>
            <a:ext cx="3889375" cy="431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marL="342900" indent="-342900" algn="ctr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400" i="0">
                <a:solidFill>
                  <a:srgbClr val="000000"/>
                </a:solidFill>
                <a:latin typeface="Times New Roman" pitchFamily="18" charset="0"/>
              </a:rPr>
              <a:t>    </a:t>
            </a:r>
            <a:r>
              <a:rPr lang="ru-RU" sz="1400" i="0">
                <a:solidFill>
                  <a:srgbClr val="000000"/>
                </a:solidFill>
              </a:rPr>
              <a:t>Современные управленческие технологии</a:t>
            </a:r>
          </a:p>
        </p:txBody>
      </p:sp>
      <p:sp>
        <p:nvSpPr>
          <p:cNvPr id="10249" name="Rectangle 11"/>
          <p:cNvSpPr>
            <a:spLocks noChangeArrowheads="1"/>
          </p:cNvSpPr>
          <p:nvPr/>
        </p:nvSpPr>
        <p:spPr bwMode="auto">
          <a:xfrm>
            <a:off x="719138" y="5083175"/>
            <a:ext cx="3097212" cy="577850"/>
          </a:xfrm>
          <a:prstGeom prst="rect">
            <a:avLst/>
          </a:prstGeom>
          <a:solidFill>
            <a:schemeClr val="bg1"/>
          </a:solidFill>
          <a:ln w="15875" algn="ctr">
            <a:solidFill>
              <a:schemeClr val="tx1"/>
            </a:solidFill>
            <a:miter lim="800000"/>
            <a:headEnd/>
            <a:tailEnd/>
          </a:ln>
        </p:spPr>
        <p:txBody>
          <a:bodyPr lIns="54000" tIns="10800" rIns="54000" bIns="82800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800" b="0" i="0"/>
              <a:t>Концепция стратегически сфокусированной организации</a:t>
            </a:r>
          </a:p>
        </p:txBody>
      </p:sp>
      <p:sp>
        <p:nvSpPr>
          <p:cNvPr id="10250" name="Rectangle 11"/>
          <p:cNvSpPr>
            <a:spLocks noChangeArrowheads="1"/>
          </p:cNvSpPr>
          <p:nvPr/>
        </p:nvSpPr>
        <p:spPr bwMode="auto">
          <a:xfrm>
            <a:off x="719138" y="5730875"/>
            <a:ext cx="3097212" cy="577850"/>
          </a:xfrm>
          <a:prstGeom prst="rect">
            <a:avLst/>
          </a:prstGeom>
          <a:solidFill>
            <a:schemeClr val="bg1"/>
          </a:solidFill>
          <a:ln w="15875" algn="ctr">
            <a:solidFill>
              <a:schemeClr val="tx1"/>
            </a:solidFill>
            <a:miter lim="800000"/>
            <a:headEnd/>
            <a:tailEnd/>
          </a:ln>
        </p:spPr>
        <p:txBody>
          <a:bodyPr lIns="54000" tIns="10800" rIns="54000" bIns="82800" anchor="ctr"/>
          <a:lstStyle/>
          <a:p>
            <a:pPr algn="ctr">
              <a:buClr>
                <a:srgbClr val="000000"/>
              </a:buClr>
              <a:buSzPct val="100000"/>
            </a:pPr>
            <a:endParaRPr lang="ru-RU" sz="800" b="0" i="0"/>
          </a:p>
          <a:p>
            <a:pPr algn="ctr">
              <a:buClr>
                <a:srgbClr val="000000"/>
              </a:buClr>
              <a:buSzPct val="100000"/>
            </a:pPr>
            <a:r>
              <a:rPr lang="ru-RU" sz="800" b="0" i="0"/>
              <a:t>Система сбалансированных показателей</a:t>
            </a: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800" b="0" i="0"/>
          </a:p>
        </p:txBody>
      </p: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5143500" y="3000375"/>
            <a:ext cx="3097213" cy="500063"/>
          </a:xfrm>
          <a:prstGeom prst="rect">
            <a:avLst/>
          </a:prstGeom>
          <a:solidFill>
            <a:schemeClr val="bg1"/>
          </a:solidFill>
          <a:ln w="15875" algn="ctr">
            <a:solidFill>
              <a:schemeClr val="tx1"/>
            </a:solidFill>
            <a:miter lim="800000"/>
            <a:headEnd/>
            <a:tailEnd/>
          </a:ln>
        </p:spPr>
        <p:txBody>
          <a:bodyPr lIns="54000" tIns="10800" rIns="54000" bIns="82800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800" b="0" i="0"/>
              <a:t>Вся деятельность ФК должна быть структурирована по государственным программам РФ</a:t>
            </a:r>
          </a:p>
        </p:txBody>
      </p:sp>
      <p:sp>
        <p:nvSpPr>
          <p:cNvPr id="10252" name="Rectangle 11"/>
          <p:cNvSpPr>
            <a:spLocks noChangeArrowheads="1"/>
          </p:cNvSpPr>
          <p:nvPr/>
        </p:nvSpPr>
        <p:spPr bwMode="auto">
          <a:xfrm>
            <a:off x="5143500" y="3643313"/>
            <a:ext cx="3097213" cy="430212"/>
          </a:xfrm>
          <a:prstGeom prst="rect">
            <a:avLst/>
          </a:prstGeom>
          <a:solidFill>
            <a:schemeClr val="bg1"/>
          </a:solidFill>
          <a:ln w="15875" algn="ctr">
            <a:solidFill>
              <a:schemeClr val="tx1"/>
            </a:solidFill>
            <a:miter lim="800000"/>
            <a:headEnd/>
            <a:tailEnd/>
          </a:ln>
        </p:spPr>
        <p:txBody>
          <a:bodyPr lIns="54000" tIns="10800" rIns="54000" bIns="82800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800" b="0" i="0"/>
              <a:t>Необходимо наладить эффективное управление реализацией государственных программ РФ в части полномочий ФК</a:t>
            </a:r>
          </a:p>
        </p:txBody>
      </p:sp>
      <p:sp>
        <p:nvSpPr>
          <p:cNvPr id="10253" name="Rectangle 11"/>
          <p:cNvSpPr>
            <a:spLocks noChangeArrowheads="1"/>
          </p:cNvSpPr>
          <p:nvPr/>
        </p:nvSpPr>
        <p:spPr bwMode="auto">
          <a:xfrm>
            <a:off x="5143500" y="4143375"/>
            <a:ext cx="3097213" cy="428625"/>
          </a:xfrm>
          <a:prstGeom prst="rect">
            <a:avLst/>
          </a:prstGeom>
          <a:solidFill>
            <a:schemeClr val="bg1"/>
          </a:solidFill>
          <a:ln w="15875" algn="ctr">
            <a:solidFill>
              <a:schemeClr val="tx1"/>
            </a:solidFill>
            <a:miter lim="800000"/>
            <a:headEnd/>
            <a:tailEnd/>
          </a:ln>
        </p:spPr>
        <p:txBody>
          <a:bodyPr lIns="54000" tIns="10800" rIns="54000" bIns="82800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800" b="0" i="0"/>
              <a:t>Структура ДРОНДа должна быть приведена в соответствие со структурой государственных программ</a:t>
            </a:r>
          </a:p>
        </p:txBody>
      </p:sp>
      <p:sp>
        <p:nvSpPr>
          <p:cNvPr id="10254" name="Rectangle 11"/>
          <p:cNvSpPr>
            <a:spLocks noChangeArrowheads="1"/>
          </p:cNvSpPr>
          <p:nvPr/>
        </p:nvSpPr>
        <p:spPr bwMode="auto">
          <a:xfrm>
            <a:off x="5148263" y="5084763"/>
            <a:ext cx="3097212" cy="576262"/>
          </a:xfrm>
          <a:prstGeom prst="rect">
            <a:avLst/>
          </a:prstGeom>
          <a:solidFill>
            <a:schemeClr val="bg1"/>
          </a:solidFill>
          <a:ln w="15875" algn="ctr">
            <a:solidFill>
              <a:schemeClr val="tx1"/>
            </a:solidFill>
            <a:miter lim="800000"/>
            <a:headEnd/>
            <a:tailEnd/>
          </a:ln>
        </p:spPr>
        <p:txBody>
          <a:bodyPr lIns="54000" tIns="10800" rIns="54000" bIns="82800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800" b="0" i="0"/>
              <a:t>Деятельность ФК должна быть целостной и стратегически сфокусированной</a:t>
            </a:r>
          </a:p>
        </p:txBody>
      </p:sp>
      <p:sp>
        <p:nvSpPr>
          <p:cNvPr id="10255" name="Rectangle 11"/>
          <p:cNvSpPr>
            <a:spLocks noChangeArrowheads="1"/>
          </p:cNvSpPr>
          <p:nvPr/>
        </p:nvSpPr>
        <p:spPr bwMode="auto">
          <a:xfrm>
            <a:off x="5148263" y="5732463"/>
            <a:ext cx="3097212" cy="576262"/>
          </a:xfrm>
          <a:prstGeom prst="rect">
            <a:avLst/>
          </a:prstGeom>
          <a:noFill/>
          <a:ln w="15875" algn="ctr">
            <a:solidFill>
              <a:schemeClr val="tx1"/>
            </a:solidFill>
            <a:miter lim="800000"/>
            <a:headEnd/>
            <a:tailEnd/>
          </a:ln>
        </p:spPr>
        <p:txBody>
          <a:bodyPr lIns="54000" tIns="10800" rIns="54000" bIns="82800" anchor="ctr"/>
          <a:lstStyle/>
          <a:p>
            <a:pPr algn="ctr">
              <a:buClr>
                <a:srgbClr val="000000"/>
              </a:buClr>
              <a:buSzPct val="100000"/>
            </a:pPr>
            <a:r>
              <a:rPr lang="ru-RU" sz="800" b="0" i="0"/>
              <a:t>ССП – эффективный инструмент формализации и контроля реализации стратегии Федерального казначейства в разрезе функций с использованием целей и индикаторов (показателей)</a:t>
            </a:r>
          </a:p>
        </p:txBody>
      </p:sp>
      <p:sp>
        <p:nvSpPr>
          <p:cNvPr id="10256" name="AutoShape 18"/>
          <p:cNvSpPr>
            <a:spLocks noChangeArrowheads="1"/>
          </p:cNvSpPr>
          <p:nvPr/>
        </p:nvSpPr>
        <p:spPr bwMode="auto">
          <a:xfrm>
            <a:off x="4000500" y="3071813"/>
            <a:ext cx="936625" cy="288925"/>
          </a:xfrm>
          <a:prstGeom prst="rightArrow">
            <a:avLst>
              <a:gd name="adj1" fmla="val 50000"/>
              <a:gd name="adj2" fmla="val 81044"/>
            </a:avLst>
          </a:prstGeom>
          <a:solidFill>
            <a:srgbClr val="92D05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0257" name="AutoShape 19"/>
          <p:cNvSpPr>
            <a:spLocks noChangeArrowheads="1"/>
          </p:cNvSpPr>
          <p:nvPr/>
        </p:nvSpPr>
        <p:spPr bwMode="auto">
          <a:xfrm>
            <a:off x="4000500" y="3714750"/>
            <a:ext cx="936625" cy="288925"/>
          </a:xfrm>
          <a:prstGeom prst="rightArrow">
            <a:avLst>
              <a:gd name="adj1" fmla="val 50000"/>
              <a:gd name="adj2" fmla="val 81044"/>
            </a:avLst>
          </a:prstGeom>
          <a:solidFill>
            <a:srgbClr val="92D05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0258" name="AutoShape 20"/>
          <p:cNvSpPr>
            <a:spLocks noChangeArrowheads="1"/>
          </p:cNvSpPr>
          <p:nvPr/>
        </p:nvSpPr>
        <p:spPr bwMode="auto">
          <a:xfrm>
            <a:off x="4000500" y="4214813"/>
            <a:ext cx="936625" cy="288925"/>
          </a:xfrm>
          <a:prstGeom prst="rightArrow">
            <a:avLst>
              <a:gd name="adj1" fmla="val 50000"/>
              <a:gd name="adj2" fmla="val 81044"/>
            </a:avLst>
          </a:prstGeom>
          <a:solidFill>
            <a:srgbClr val="92D05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0259" name="AutoShape 21"/>
          <p:cNvSpPr>
            <a:spLocks noChangeArrowheads="1"/>
          </p:cNvSpPr>
          <p:nvPr/>
        </p:nvSpPr>
        <p:spPr bwMode="auto">
          <a:xfrm>
            <a:off x="4000500" y="5214938"/>
            <a:ext cx="936625" cy="288925"/>
          </a:xfrm>
          <a:prstGeom prst="rightArrow">
            <a:avLst>
              <a:gd name="adj1" fmla="val 50000"/>
              <a:gd name="adj2" fmla="val 81044"/>
            </a:avLst>
          </a:prstGeom>
          <a:solidFill>
            <a:srgbClr val="92D05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0260" name="AutoShape 22"/>
          <p:cNvSpPr>
            <a:spLocks noChangeArrowheads="1"/>
          </p:cNvSpPr>
          <p:nvPr/>
        </p:nvSpPr>
        <p:spPr bwMode="auto">
          <a:xfrm>
            <a:off x="3995738" y="5875338"/>
            <a:ext cx="936625" cy="288925"/>
          </a:xfrm>
          <a:prstGeom prst="rightArrow">
            <a:avLst>
              <a:gd name="adj1" fmla="val 50000"/>
              <a:gd name="adj2" fmla="val 81044"/>
            </a:avLst>
          </a:prstGeom>
          <a:solidFill>
            <a:srgbClr val="92D05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10261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6988"/>
            <a:ext cx="9144000" cy="6143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26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D62683E-59BA-4681-864D-09CD0D715CBF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23" name="Прямоугольник 22"/>
          <p:cNvSpPr/>
          <p:nvPr/>
        </p:nvSpPr>
        <p:spPr bwMode="auto">
          <a:xfrm>
            <a:off x="714375" y="2143125"/>
            <a:ext cx="3071813" cy="78581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800" b="0" i="0" dirty="0">
                <a:solidFill>
                  <a:schemeClr val="tx1"/>
                </a:solidFill>
              </a:rPr>
              <a:t>Указы Президента РФ от 06.05.2012 № 601 «Об основных направлениях совершенствования системы государственного управления»  и от  07.05.2012 № 596 «О долгосрочной государственной экономической  политике» </a:t>
            </a:r>
          </a:p>
        </p:txBody>
      </p:sp>
      <p:sp>
        <p:nvSpPr>
          <p:cNvPr id="24" name="Прямоугольник 23"/>
          <p:cNvSpPr/>
          <p:nvPr/>
        </p:nvSpPr>
        <p:spPr bwMode="auto">
          <a:xfrm>
            <a:off x="5143500" y="2143125"/>
            <a:ext cx="3071813" cy="78581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800" b="0" i="0" dirty="0">
                <a:solidFill>
                  <a:schemeClr val="tx1"/>
                </a:solidFill>
              </a:rPr>
              <a:t>Внедрение системы </a:t>
            </a:r>
            <a:r>
              <a:rPr lang="en-US" sz="800" b="0" i="0" dirty="0">
                <a:solidFill>
                  <a:schemeClr val="tx1"/>
                </a:solidFill>
              </a:rPr>
              <a:t>KPI</a:t>
            </a:r>
            <a:r>
              <a:rPr lang="ru-RU" sz="800" b="0" i="0" dirty="0">
                <a:solidFill>
                  <a:schemeClr val="tx1"/>
                </a:solidFill>
              </a:rPr>
              <a:t>, предусматривающей применение системы комплексной  оценки деятельности организаций с использованием ключевых показателей эффективности</a:t>
            </a:r>
          </a:p>
        </p:txBody>
      </p:sp>
      <p:sp>
        <p:nvSpPr>
          <p:cNvPr id="10265" name="AutoShape 18"/>
          <p:cNvSpPr>
            <a:spLocks noChangeArrowheads="1"/>
          </p:cNvSpPr>
          <p:nvPr/>
        </p:nvSpPr>
        <p:spPr bwMode="auto">
          <a:xfrm>
            <a:off x="4000500" y="2428875"/>
            <a:ext cx="936625" cy="288925"/>
          </a:xfrm>
          <a:prstGeom prst="rightArrow">
            <a:avLst>
              <a:gd name="adj1" fmla="val 50000"/>
              <a:gd name="adj2" fmla="val 81044"/>
            </a:avLst>
          </a:prstGeom>
          <a:solidFill>
            <a:srgbClr val="92D05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82A855A-5B7F-47F9-9447-82E47764FB15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20713"/>
            <a:ext cx="8115300" cy="5976937"/>
          </a:xfrm>
        </p:spPr>
        <p:txBody>
          <a:bodyPr/>
          <a:lstStyle/>
          <a:p>
            <a:pPr marL="609600" indent="-609600" algn="ctr">
              <a:lnSpc>
                <a:spcPct val="80000"/>
              </a:lnSpc>
              <a:spcBef>
                <a:spcPts val="700"/>
              </a:spcBef>
              <a:buClrTx/>
              <a:buFontTx/>
              <a:buNone/>
            </a:pPr>
            <a:endParaRPr lang="ru-RU" sz="2000" b="1" u="sng" smtClean="0">
              <a:latin typeface="Times New Roman" pitchFamily="18" charset="0"/>
            </a:endParaRPr>
          </a:p>
          <a:p>
            <a:pPr marL="609600" indent="-609600" algn="ctr">
              <a:lnSpc>
                <a:spcPct val="80000"/>
              </a:lnSpc>
              <a:spcBef>
                <a:spcPts val="700"/>
              </a:spcBef>
              <a:buClrTx/>
              <a:buFontTx/>
              <a:buNone/>
            </a:pP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Значение </a:t>
            </a:r>
            <a:r>
              <a:rPr lang="ru-RU" sz="2000" b="1" smtClean="0">
                <a:latin typeface="Times New Roman" pitchFamily="18" charset="0"/>
              </a:rPr>
              <a:t>системы оценки результативности деятельности (СОРД)</a:t>
            </a:r>
            <a:endParaRPr lang="ru-RU" sz="2000" b="1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ctr">
              <a:lnSpc>
                <a:spcPct val="80000"/>
              </a:lnSpc>
              <a:spcBef>
                <a:spcPts val="700"/>
              </a:spcBef>
              <a:buClrTx/>
              <a:buFontTx/>
              <a:buNone/>
            </a:pPr>
            <a:endParaRPr lang="ru-RU" sz="1800" b="1" u="sng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just">
              <a:lnSpc>
                <a:spcPct val="80000"/>
              </a:lnSpc>
              <a:spcBef>
                <a:spcPts val="700"/>
              </a:spcBef>
              <a:buClrTx/>
              <a:buFontTx/>
              <a:buNone/>
            </a:pP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1) СОРД, как система сбалансированных показателей ФК, должна способствовать более </a:t>
            </a:r>
            <a:r>
              <a:rPr lang="ru-RU" sz="1800" u="sng" smtClean="0">
                <a:latin typeface="Times New Roman" pitchFamily="18" charset="0"/>
                <a:cs typeface="Times New Roman" pitchFamily="18" charset="0"/>
              </a:rPr>
              <a:t>сбалансированной увязке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609600" indent="-609600" algn="just">
              <a:lnSpc>
                <a:spcPct val="80000"/>
              </a:lnSpc>
              <a:spcBef>
                <a:spcPts val="700"/>
              </a:spcBef>
              <a:buClrTx/>
              <a:buFontTx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     - 	</a:t>
            </a:r>
            <a:r>
              <a:rPr lang="ru-RU" sz="1800" u="sng" smtClean="0">
                <a:latin typeface="Times New Roman" pitchFamily="18" charset="0"/>
                <a:cs typeface="Times New Roman" pitchFamily="18" charset="0"/>
              </a:rPr>
              <a:t>целей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 деятельности ФК, органов ФК, их структурных подразделений и сотрудников;</a:t>
            </a:r>
          </a:p>
          <a:p>
            <a:pPr marL="609600" indent="-609600" algn="just">
              <a:lnSpc>
                <a:spcPct val="80000"/>
              </a:lnSpc>
              <a:spcBef>
                <a:spcPts val="700"/>
              </a:spcBef>
              <a:buClrTx/>
              <a:buFontTx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     - 	</a:t>
            </a:r>
            <a:r>
              <a:rPr lang="ru-RU" sz="1800" u="sng" smtClean="0">
                <a:latin typeface="Times New Roman" pitchFamily="18" charset="0"/>
                <a:cs typeface="Times New Roman" pitchFamily="18" charset="0"/>
              </a:rPr>
              <a:t>результатов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 деятельности ФК, органов ФК, их структурных подразделений и сотрудников;</a:t>
            </a:r>
          </a:p>
          <a:p>
            <a:pPr marL="609600" indent="-609600" algn="just">
              <a:lnSpc>
                <a:spcPct val="80000"/>
              </a:lnSpc>
              <a:spcBef>
                <a:spcPts val="700"/>
              </a:spcBef>
              <a:buClrTx/>
              <a:buFontTx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     - 	</a:t>
            </a:r>
            <a:r>
              <a:rPr lang="ru-RU" sz="1800" u="sng" smtClean="0">
                <a:latin typeface="Times New Roman" pitchFamily="18" charset="0"/>
                <a:cs typeface="Times New Roman" pitchFamily="18" charset="0"/>
              </a:rPr>
              <a:t>результатов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 деятельности органов ФК и выделяемых им </a:t>
            </a:r>
            <a:r>
              <a:rPr lang="ru-RU" sz="1800" u="sng" smtClean="0">
                <a:latin typeface="Times New Roman" pitchFamily="18" charset="0"/>
                <a:cs typeface="Times New Roman" pitchFamily="18" charset="0"/>
              </a:rPr>
              <a:t>ресурсов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 (человеческих, материальных и финансовых);</a:t>
            </a:r>
          </a:p>
          <a:p>
            <a:pPr marL="609600" indent="-609600" algn="just">
              <a:lnSpc>
                <a:spcPct val="80000"/>
              </a:lnSpc>
              <a:spcBef>
                <a:spcPts val="700"/>
              </a:spcBef>
              <a:buClrTx/>
              <a:buFontTx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     - 	</a:t>
            </a:r>
            <a:r>
              <a:rPr lang="ru-RU" sz="1800" u="sng" smtClean="0">
                <a:latin typeface="Times New Roman" pitchFamily="18" charset="0"/>
                <a:cs typeface="Times New Roman" pitchFamily="18" charset="0"/>
              </a:rPr>
              <a:t>морального и материального стимулирования 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сотрудников и коллективов ФК с </a:t>
            </a:r>
            <a:r>
              <a:rPr lang="ru-RU" sz="1800" u="sng" smtClean="0">
                <a:latin typeface="Times New Roman" pitchFamily="18" charset="0"/>
                <a:cs typeface="Times New Roman" pitchFamily="18" charset="0"/>
              </a:rPr>
              <a:t>результатами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 деятельности ФК, органов ФК, их структурных подразделений и самих сотрудников;</a:t>
            </a:r>
          </a:p>
          <a:p>
            <a:pPr marL="609600" indent="-609600" algn="just">
              <a:lnSpc>
                <a:spcPct val="80000"/>
              </a:lnSpc>
              <a:spcBef>
                <a:spcPts val="700"/>
              </a:spcBef>
              <a:buClrTx/>
              <a:buFontTx/>
              <a:buNone/>
            </a:pP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algn="just">
              <a:lnSpc>
                <a:spcPct val="80000"/>
              </a:lnSpc>
              <a:spcBef>
                <a:spcPts val="700"/>
              </a:spcBef>
              <a:buClrTx/>
              <a:buFontTx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     2)  СОРД должна способствовать развитию персонала, принятию более обоснованных решений в сфере управления человеческими ресурсами ФК и обеспечивать объективной информацией мероприятия по аттестации и квалификационным экзаменам ГГС.</a:t>
            </a:r>
          </a:p>
        </p:txBody>
      </p:sp>
      <p:pic>
        <p:nvPicPr>
          <p:cNvPr id="11268" name="Picture 4"/>
          <p:cNvPicPr>
            <a:picLocks noGrp="1" noChangeAspect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-26988"/>
            <a:ext cx="9144000" cy="614363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692150"/>
            <a:ext cx="8221663" cy="723900"/>
          </a:xfrm>
        </p:spPr>
        <p:txBody>
          <a:bodyPr/>
          <a:lstStyle/>
          <a:p>
            <a:pP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 smtClean="0"/>
              <a:t>Пирамида планирования в Казначействе России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4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2292" name="Line 4"/>
          <p:cNvSpPr>
            <a:spLocks noChangeShapeType="1"/>
          </p:cNvSpPr>
          <p:nvPr/>
        </p:nvSpPr>
        <p:spPr bwMode="auto">
          <a:xfrm flipV="1">
            <a:off x="539750" y="2200275"/>
            <a:ext cx="1588" cy="4108450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293" name="Line 5"/>
          <p:cNvSpPr>
            <a:spLocks noChangeShapeType="1"/>
          </p:cNvSpPr>
          <p:nvPr/>
        </p:nvSpPr>
        <p:spPr bwMode="auto">
          <a:xfrm>
            <a:off x="8532813" y="2276475"/>
            <a:ext cx="1587" cy="4032250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179388" y="1419225"/>
            <a:ext cx="1728787" cy="587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>
                <a:solidFill>
                  <a:srgbClr val="000000"/>
                </a:solidFill>
              </a:rPr>
              <a:t>Планы сотрудников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7308850" y="1268413"/>
            <a:ext cx="1655763" cy="8334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r">
              <a:spcBef>
                <a:spcPts val="1125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/>
              <a:t>Планы </a:t>
            </a:r>
            <a:br>
              <a:rPr lang="ru-RU" sz="1600"/>
            </a:br>
            <a:r>
              <a:rPr lang="ru-RU" sz="1600"/>
              <a:t>Казначейства России</a:t>
            </a:r>
          </a:p>
        </p:txBody>
      </p:sp>
      <p:grpSp>
        <p:nvGrpSpPr>
          <p:cNvPr id="12296" name="Group 25"/>
          <p:cNvGrpSpPr>
            <a:grpSpLocks/>
          </p:cNvGrpSpPr>
          <p:nvPr/>
        </p:nvGrpSpPr>
        <p:grpSpPr bwMode="auto">
          <a:xfrm>
            <a:off x="719138" y="1582738"/>
            <a:ext cx="6118225" cy="4714875"/>
            <a:chOff x="453" y="997"/>
            <a:chExt cx="3854" cy="2970"/>
          </a:xfrm>
        </p:grpSpPr>
        <p:sp>
          <p:nvSpPr>
            <p:cNvPr id="12306" name="Rectangle 9"/>
            <p:cNvSpPr>
              <a:spLocks noChangeArrowheads="1"/>
            </p:cNvSpPr>
            <p:nvPr/>
          </p:nvSpPr>
          <p:spPr bwMode="auto">
            <a:xfrm>
              <a:off x="1643" y="997"/>
              <a:ext cx="1474" cy="40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/>
                <a:t>Государственные </a:t>
              </a:r>
            </a:p>
            <a:p>
              <a:pPr algn="ctr"/>
              <a:r>
                <a:rPr lang="ru-RU"/>
                <a:t>программы РФ</a:t>
              </a:r>
              <a:endParaRPr lang="en-US"/>
            </a:p>
            <a:p>
              <a:pPr algn="ctr"/>
              <a:r>
                <a:rPr lang="en-US"/>
                <a:t>(</a:t>
              </a:r>
              <a:r>
                <a:rPr lang="ru-RU"/>
                <a:t>горизонт планирования – 9 лет</a:t>
              </a:r>
              <a:r>
                <a:rPr lang="en-US"/>
                <a:t>)</a:t>
              </a:r>
              <a:endParaRPr lang="ru-RU"/>
            </a:p>
          </p:txBody>
        </p:sp>
        <p:sp>
          <p:nvSpPr>
            <p:cNvPr id="12307" name="Rectangle 10"/>
            <p:cNvSpPr>
              <a:spLocks noChangeArrowheads="1"/>
            </p:cNvSpPr>
            <p:nvPr/>
          </p:nvSpPr>
          <p:spPr bwMode="auto">
            <a:xfrm>
              <a:off x="1473" y="1405"/>
              <a:ext cx="1814" cy="340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/>
                <a:t>План деятельности ФК</a:t>
              </a:r>
            </a:p>
            <a:p>
              <a:pPr algn="ctr"/>
              <a:r>
                <a:rPr lang="ru-RU"/>
                <a:t>(горизонт планирования – 1 год)</a:t>
              </a:r>
            </a:p>
          </p:txBody>
        </p:sp>
        <p:sp>
          <p:nvSpPr>
            <p:cNvPr id="12308" name="Rectangle 11"/>
            <p:cNvSpPr>
              <a:spLocks noChangeArrowheads="1"/>
            </p:cNvSpPr>
            <p:nvPr/>
          </p:nvSpPr>
          <p:spPr bwMode="auto">
            <a:xfrm>
              <a:off x="1303" y="1745"/>
              <a:ext cx="2154" cy="453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1000"/>
                <a:t>Доклад о результатах и основных</a:t>
              </a:r>
            </a:p>
            <a:p>
              <a:pPr algn="ctr"/>
              <a:r>
                <a:rPr lang="ru-RU" sz="1000"/>
                <a:t>направлениях деятельности ФК </a:t>
              </a:r>
            </a:p>
            <a:p>
              <a:pPr algn="ctr"/>
              <a:r>
                <a:rPr lang="ru-RU" sz="1000"/>
                <a:t>на среднесрочную перспективу</a:t>
              </a:r>
            </a:p>
            <a:p>
              <a:pPr algn="ctr"/>
              <a:r>
                <a:rPr lang="ru-RU"/>
                <a:t>(горизонт планирования – 3 года)</a:t>
              </a:r>
              <a:endParaRPr lang="ru-RU" sz="1000"/>
            </a:p>
          </p:txBody>
        </p:sp>
        <p:sp>
          <p:nvSpPr>
            <p:cNvPr id="12309" name="Rectangle 12"/>
            <p:cNvSpPr>
              <a:spLocks noChangeArrowheads="1"/>
            </p:cNvSpPr>
            <p:nvPr/>
          </p:nvSpPr>
          <p:spPr bwMode="auto">
            <a:xfrm>
              <a:off x="1133" y="2198"/>
              <a:ext cx="2494" cy="40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/>
                <a:t>Стратегическая карта </a:t>
              </a:r>
            </a:p>
            <a:p>
              <a:pPr algn="ctr"/>
              <a:r>
                <a:rPr lang="ru-RU"/>
                <a:t>Казначейства России</a:t>
              </a:r>
            </a:p>
            <a:p>
              <a:pPr algn="ctr"/>
              <a:r>
                <a:rPr lang="ru-RU"/>
                <a:t>(горизонт планирования – 6 лет)</a:t>
              </a:r>
            </a:p>
          </p:txBody>
        </p:sp>
        <p:sp>
          <p:nvSpPr>
            <p:cNvPr id="12310" name="Rectangle 13"/>
            <p:cNvSpPr>
              <a:spLocks noChangeArrowheads="1"/>
            </p:cNvSpPr>
            <p:nvPr/>
          </p:nvSpPr>
          <p:spPr bwMode="auto">
            <a:xfrm>
              <a:off x="963" y="2607"/>
              <a:ext cx="2834" cy="340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/>
                <a:t>Планы реализации основных мероприятий</a:t>
              </a:r>
            </a:p>
            <a:p>
              <a:pPr algn="ctr"/>
              <a:r>
                <a:rPr lang="ru-RU"/>
                <a:t>(горизонт планирования – 1 год)</a:t>
              </a:r>
            </a:p>
          </p:txBody>
        </p:sp>
        <p:sp>
          <p:nvSpPr>
            <p:cNvPr id="12311" name="Rectangle 14"/>
            <p:cNvSpPr>
              <a:spLocks noChangeArrowheads="1"/>
            </p:cNvSpPr>
            <p:nvPr/>
          </p:nvSpPr>
          <p:spPr bwMode="auto">
            <a:xfrm>
              <a:off x="793" y="2947"/>
              <a:ext cx="3174" cy="340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/>
                <a:t>Планы деятельности управлений</a:t>
              </a:r>
            </a:p>
            <a:p>
              <a:pPr algn="ctr"/>
              <a:r>
                <a:rPr lang="ru-RU"/>
                <a:t>(горизонт планирования – 1 год)</a:t>
              </a:r>
            </a:p>
          </p:txBody>
        </p:sp>
        <p:sp>
          <p:nvSpPr>
            <p:cNvPr id="12312" name="Rectangle 15"/>
            <p:cNvSpPr>
              <a:spLocks noChangeArrowheads="1"/>
            </p:cNvSpPr>
            <p:nvPr/>
          </p:nvSpPr>
          <p:spPr bwMode="auto">
            <a:xfrm>
              <a:off x="623" y="3287"/>
              <a:ext cx="3514" cy="340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/>
                <a:t>Планы деятельности отделов</a:t>
              </a:r>
            </a:p>
            <a:p>
              <a:pPr algn="ctr"/>
              <a:r>
                <a:rPr lang="ru-RU"/>
                <a:t>(горизонт планирования – 1 год)</a:t>
              </a:r>
            </a:p>
          </p:txBody>
        </p:sp>
        <p:sp>
          <p:nvSpPr>
            <p:cNvPr id="12313" name="Rectangle 16"/>
            <p:cNvSpPr>
              <a:spLocks noChangeArrowheads="1"/>
            </p:cNvSpPr>
            <p:nvPr/>
          </p:nvSpPr>
          <p:spPr bwMode="auto">
            <a:xfrm>
              <a:off x="453" y="3627"/>
              <a:ext cx="3854" cy="340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/>
                <a:t>Планы деятельности сотрудников</a:t>
              </a:r>
            </a:p>
            <a:p>
              <a:pPr algn="ctr"/>
              <a:r>
                <a:rPr lang="ru-RU"/>
                <a:t>(горизонт планирования – 1 год)</a:t>
              </a:r>
            </a:p>
          </p:txBody>
        </p:sp>
      </p:grpSp>
      <p:sp>
        <p:nvSpPr>
          <p:cNvPr id="12297" name="Oval 8"/>
          <p:cNvSpPr>
            <a:spLocks noChangeArrowheads="1"/>
          </p:cNvSpPr>
          <p:nvPr/>
        </p:nvSpPr>
        <p:spPr bwMode="auto">
          <a:xfrm>
            <a:off x="4859338" y="1628775"/>
            <a:ext cx="2233612" cy="504825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00"/>
              <a:t>Председатель Правительства</a:t>
            </a:r>
          </a:p>
          <a:p>
            <a:pPr algn="ctr"/>
            <a:r>
              <a:rPr lang="ru-RU" sz="900"/>
              <a:t>Российской Федерации</a:t>
            </a:r>
          </a:p>
        </p:txBody>
      </p:sp>
      <p:sp>
        <p:nvSpPr>
          <p:cNvPr id="12298" name="Oval 8"/>
          <p:cNvSpPr>
            <a:spLocks noChangeArrowheads="1"/>
          </p:cNvSpPr>
          <p:nvPr/>
        </p:nvSpPr>
        <p:spPr bwMode="auto">
          <a:xfrm>
            <a:off x="5724525" y="5876925"/>
            <a:ext cx="2520950" cy="287338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00"/>
              <a:t>Начальники отделов ЦА ФК, УФК и МОУ</a:t>
            </a:r>
          </a:p>
        </p:txBody>
      </p:sp>
      <p:sp>
        <p:nvSpPr>
          <p:cNvPr id="12299" name="Oval 8"/>
          <p:cNvSpPr>
            <a:spLocks noChangeArrowheads="1"/>
          </p:cNvSpPr>
          <p:nvPr/>
        </p:nvSpPr>
        <p:spPr bwMode="auto">
          <a:xfrm>
            <a:off x="5292725" y="5264150"/>
            <a:ext cx="2951163" cy="433388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00"/>
              <a:t>Заместители начальников управлений ЦА ФК,</a:t>
            </a:r>
          </a:p>
          <a:p>
            <a:pPr algn="ctr"/>
            <a:r>
              <a:rPr lang="ru-RU" sz="900"/>
              <a:t>заместители руководителей УФК и МОУ</a:t>
            </a:r>
          </a:p>
        </p:txBody>
      </p:sp>
      <p:sp>
        <p:nvSpPr>
          <p:cNvPr id="12300" name="Oval 8"/>
          <p:cNvSpPr>
            <a:spLocks noChangeArrowheads="1"/>
          </p:cNvSpPr>
          <p:nvPr/>
        </p:nvSpPr>
        <p:spPr bwMode="auto">
          <a:xfrm>
            <a:off x="5508625" y="4724400"/>
            <a:ext cx="2303463" cy="431800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00"/>
              <a:t>Начальники управлений ЦА ФК,</a:t>
            </a:r>
          </a:p>
          <a:p>
            <a:pPr algn="ctr"/>
            <a:r>
              <a:rPr lang="ru-RU" sz="900"/>
              <a:t>руководители УФК и МОУ</a:t>
            </a:r>
          </a:p>
        </p:txBody>
      </p:sp>
      <p:sp>
        <p:nvSpPr>
          <p:cNvPr id="12301" name="Oval 8"/>
          <p:cNvSpPr>
            <a:spLocks noChangeArrowheads="1"/>
          </p:cNvSpPr>
          <p:nvPr/>
        </p:nvSpPr>
        <p:spPr bwMode="auto">
          <a:xfrm>
            <a:off x="5435600" y="4221163"/>
            <a:ext cx="2376488" cy="360362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00"/>
              <a:t>Заместители руководителя</a:t>
            </a:r>
          </a:p>
          <a:p>
            <a:pPr algn="ctr"/>
            <a:r>
              <a:rPr lang="ru-RU" sz="900"/>
              <a:t>Федерального казначейства</a:t>
            </a:r>
          </a:p>
        </p:txBody>
      </p:sp>
      <p:sp>
        <p:nvSpPr>
          <p:cNvPr id="12302" name="Oval 8"/>
          <p:cNvSpPr>
            <a:spLocks noChangeArrowheads="1"/>
          </p:cNvSpPr>
          <p:nvPr/>
        </p:nvSpPr>
        <p:spPr bwMode="auto">
          <a:xfrm>
            <a:off x="5148263" y="3644900"/>
            <a:ext cx="2663825" cy="287338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00"/>
              <a:t>Руководитель Федерального казначейства</a:t>
            </a:r>
          </a:p>
        </p:txBody>
      </p:sp>
      <p:sp>
        <p:nvSpPr>
          <p:cNvPr id="12303" name="Oval 8"/>
          <p:cNvSpPr>
            <a:spLocks noChangeArrowheads="1"/>
          </p:cNvSpPr>
          <p:nvPr/>
        </p:nvSpPr>
        <p:spPr bwMode="auto">
          <a:xfrm>
            <a:off x="4932363" y="2349500"/>
            <a:ext cx="2952750" cy="287338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00"/>
              <a:t>Министр финансов Российской Федерации</a:t>
            </a:r>
          </a:p>
        </p:txBody>
      </p:sp>
      <p:sp>
        <p:nvSpPr>
          <p:cNvPr id="12304" name="Oval 8"/>
          <p:cNvSpPr>
            <a:spLocks noChangeArrowheads="1"/>
          </p:cNvSpPr>
          <p:nvPr/>
        </p:nvSpPr>
        <p:spPr bwMode="auto">
          <a:xfrm>
            <a:off x="5076825" y="2997200"/>
            <a:ext cx="2663825" cy="287338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900"/>
              <a:t>Руководитель Федерального казначейства</a:t>
            </a:r>
          </a:p>
        </p:txBody>
      </p:sp>
      <p:sp>
        <p:nvSpPr>
          <p:cNvPr id="12305" name="Номер слайда 1"/>
          <p:cNvSpPr txBox="1">
            <a:spLocks noGrp="1"/>
          </p:cNvSpPr>
          <p:nvPr/>
        </p:nvSpPr>
        <p:spPr bwMode="auto">
          <a:xfrm>
            <a:off x="6659563" y="6410325"/>
            <a:ext cx="2132012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28EB44B3-869E-46FB-8A7E-F68A7180BBBC}" type="slidenum">
              <a:rPr lang="ru-RU">
                <a:solidFill>
                  <a:srgbClr val="000000"/>
                </a:solidFill>
              </a:rPr>
              <a:pPr algn="r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7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692150"/>
            <a:ext cx="8991600" cy="5867400"/>
          </a:xfrm>
        </p:spPr>
        <p:txBody>
          <a:bodyPr/>
          <a:lstStyle/>
          <a:p>
            <a:pPr indent="-341313" algn="ctr">
              <a:spcBef>
                <a:spcPts val="350"/>
              </a:spcBef>
              <a:buClr>
                <a:srgbClr val="CCCCFF"/>
              </a:buClr>
              <a:buSzPct val="80000"/>
              <a:buFont typeface="Arial" charset="0"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b="1" u="sng" smtClean="0">
                <a:solidFill>
                  <a:schemeClr val="tx1"/>
                </a:solidFill>
              </a:rPr>
              <a:t>Разработка системы оценки результативности выполнения основных мероприятий государственных программ</a:t>
            </a:r>
          </a:p>
        </p:txBody>
      </p:sp>
      <p:sp>
        <p:nvSpPr>
          <p:cNvPr id="13315" name="Line 5"/>
          <p:cNvSpPr>
            <a:spLocks noChangeShapeType="1"/>
          </p:cNvSpPr>
          <p:nvPr/>
        </p:nvSpPr>
        <p:spPr bwMode="auto">
          <a:xfrm flipH="1">
            <a:off x="3657600" y="5105400"/>
            <a:ext cx="7620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16" name="Rectangle 7"/>
          <p:cNvSpPr>
            <a:spLocks noChangeArrowheads="1"/>
          </p:cNvSpPr>
          <p:nvPr/>
        </p:nvSpPr>
        <p:spPr bwMode="auto">
          <a:xfrm>
            <a:off x="685800" y="5661025"/>
            <a:ext cx="609600" cy="576263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3317" name="Rectangle 8"/>
          <p:cNvSpPr>
            <a:spLocks noChangeArrowheads="1"/>
          </p:cNvSpPr>
          <p:nvPr/>
        </p:nvSpPr>
        <p:spPr bwMode="auto">
          <a:xfrm>
            <a:off x="685800" y="4868863"/>
            <a:ext cx="609600" cy="576262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3318" name="Rectangle 9"/>
          <p:cNvSpPr>
            <a:spLocks noChangeArrowheads="1"/>
          </p:cNvSpPr>
          <p:nvPr/>
        </p:nvSpPr>
        <p:spPr bwMode="auto">
          <a:xfrm>
            <a:off x="685800" y="4076700"/>
            <a:ext cx="609600" cy="576263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3319" name="Rectangle 10"/>
          <p:cNvSpPr>
            <a:spLocks noChangeArrowheads="1"/>
          </p:cNvSpPr>
          <p:nvPr/>
        </p:nvSpPr>
        <p:spPr bwMode="auto">
          <a:xfrm>
            <a:off x="685800" y="3284538"/>
            <a:ext cx="609600" cy="576262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3320" name="Rectangle 11"/>
          <p:cNvSpPr>
            <a:spLocks noChangeArrowheads="1"/>
          </p:cNvSpPr>
          <p:nvPr/>
        </p:nvSpPr>
        <p:spPr bwMode="auto">
          <a:xfrm>
            <a:off x="685800" y="2492375"/>
            <a:ext cx="609600" cy="576263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3321" name="Rectangle 13"/>
          <p:cNvSpPr>
            <a:spLocks noChangeArrowheads="1"/>
          </p:cNvSpPr>
          <p:nvPr/>
        </p:nvSpPr>
        <p:spPr bwMode="auto">
          <a:xfrm>
            <a:off x="685800" y="1700213"/>
            <a:ext cx="609600" cy="576262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3322" name="Rectangle 15"/>
          <p:cNvSpPr>
            <a:spLocks noChangeArrowheads="1"/>
          </p:cNvSpPr>
          <p:nvPr/>
        </p:nvSpPr>
        <p:spPr bwMode="auto">
          <a:xfrm>
            <a:off x="2667000" y="4797425"/>
            <a:ext cx="1008063" cy="12954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400" i="0"/>
              <a:t>Оценка</a:t>
            </a:r>
            <a:br>
              <a:rPr lang="ru-RU" sz="1400" i="0"/>
            </a:br>
            <a:r>
              <a:rPr lang="ru-RU" sz="1400" i="0"/>
              <a:t>деятель-</a:t>
            </a:r>
            <a:br>
              <a:rPr lang="ru-RU" sz="1400" i="0"/>
            </a:br>
            <a:r>
              <a:rPr lang="ru-RU" sz="1400" i="0"/>
              <a:t>ности</a:t>
            </a:r>
            <a:br>
              <a:rPr lang="ru-RU" sz="1400" i="0"/>
            </a:br>
            <a:r>
              <a:rPr lang="ru-RU" sz="1400" i="0"/>
              <a:t>УФК и</a:t>
            </a: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400" i="0"/>
              <a:t>МОУ ФК</a:t>
            </a:r>
          </a:p>
        </p:txBody>
      </p:sp>
      <p:sp>
        <p:nvSpPr>
          <p:cNvPr id="13323" name="Oval 16"/>
          <p:cNvSpPr>
            <a:spLocks noChangeArrowheads="1"/>
          </p:cNvSpPr>
          <p:nvPr/>
        </p:nvSpPr>
        <p:spPr bwMode="auto">
          <a:xfrm>
            <a:off x="6911975" y="4724400"/>
            <a:ext cx="2232025" cy="1284288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b="0" i="0"/>
              <a:t>Различные виды внешней оценки в соответствии с 548 приказом</a:t>
            </a:r>
          </a:p>
        </p:txBody>
      </p:sp>
      <p:sp>
        <p:nvSpPr>
          <p:cNvPr id="13324" name="Rectangle 17"/>
          <p:cNvSpPr>
            <a:spLocks noChangeArrowheads="1"/>
          </p:cNvSpPr>
          <p:nvPr/>
        </p:nvSpPr>
        <p:spPr bwMode="auto">
          <a:xfrm>
            <a:off x="2590800" y="1600200"/>
            <a:ext cx="1079500" cy="1512888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400" i="0"/>
              <a:t>Оценка</a:t>
            </a:r>
            <a:br>
              <a:rPr lang="ru-RU" sz="1400" i="0"/>
            </a:br>
            <a:r>
              <a:rPr lang="ru-RU" sz="1400" i="0"/>
              <a:t>деятель-</a:t>
            </a:r>
            <a:br>
              <a:rPr lang="ru-RU" sz="1400" i="0"/>
            </a:br>
            <a:r>
              <a:rPr lang="ru-RU" sz="1400" i="0"/>
              <a:t>ности</a:t>
            </a:r>
            <a:br>
              <a:rPr lang="ru-RU" sz="1400" i="0"/>
            </a:br>
            <a:r>
              <a:rPr lang="ru-RU" sz="1400" i="0"/>
              <a:t>Управлений</a:t>
            </a:r>
            <a:br>
              <a:rPr lang="ru-RU" sz="1400" i="0"/>
            </a:br>
            <a:r>
              <a:rPr lang="ru-RU" sz="1400" i="0"/>
              <a:t>ЦАФК</a:t>
            </a:r>
          </a:p>
        </p:txBody>
      </p:sp>
      <p:sp>
        <p:nvSpPr>
          <p:cNvPr id="13325" name="AutoShape 18"/>
          <p:cNvSpPr>
            <a:spLocks noChangeArrowheads="1"/>
          </p:cNvSpPr>
          <p:nvPr/>
        </p:nvSpPr>
        <p:spPr bwMode="auto">
          <a:xfrm>
            <a:off x="2438400" y="3644900"/>
            <a:ext cx="1584325" cy="792163"/>
          </a:xfrm>
          <a:prstGeom prst="octagon">
            <a:avLst>
              <a:gd name="adj" fmla="val 29287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b="0" i="0"/>
              <a:t>Оценка</a:t>
            </a:r>
            <a:br>
              <a:rPr lang="ru-RU" b="0" i="0"/>
            </a:br>
            <a:r>
              <a:rPr lang="ru-RU" b="0" i="0"/>
              <a:t>взаимодействия</a:t>
            </a:r>
            <a:br>
              <a:rPr lang="ru-RU" b="0" i="0"/>
            </a:br>
            <a:r>
              <a:rPr lang="ru-RU" b="0" i="0"/>
              <a:t>управлений ЦАФК,</a:t>
            </a: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b="0" i="0"/>
              <a:t>УФК и МОУ ФК</a:t>
            </a:r>
          </a:p>
        </p:txBody>
      </p:sp>
      <p:sp>
        <p:nvSpPr>
          <p:cNvPr id="13326" name="Line 19"/>
          <p:cNvSpPr>
            <a:spLocks noChangeShapeType="1"/>
          </p:cNvSpPr>
          <p:nvPr/>
        </p:nvSpPr>
        <p:spPr bwMode="auto">
          <a:xfrm>
            <a:off x="457200" y="1700213"/>
            <a:ext cx="215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27" name="Line 20"/>
          <p:cNvSpPr>
            <a:spLocks noChangeShapeType="1"/>
          </p:cNvSpPr>
          <p:nvPr/>
        </p:nvSpPr>
        <p:spPr bwMode="auto">
          <a:xfrm flipH="1">
            <a:off x="2362200" y="2420938"/>
            <a:ext cx="2174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28" name="Line 21"/>
          <p:cNvSpPr>
            <a:spLocks noChangeShapeType="1"/>
          </p:cNvSpPr>
          <p:nvPr/>
        </p:nvSpPr>
        <p:spPr bwMode="auto">
          <a:xfrm flipH="1" flipV="1">
            <a:off x="2362200" y="5300663"/>
            <a:ext cx="2889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29" name="Line 22"/>
          <p:cNvSpPr>
            <a:spLocks noChangeShapeType="1"/>
          </p:cNvSpPr>
          <p:nvPr/>
        </p:nvSpPr>
        <p:spPr bwMode="auto">
          <a:xfrm flipH="1">
            <a:off x="3352800" y="3124200"/>
            <a:ext cx="0" cy="5207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30" name="Oval 23"/>
          <p:cNvSpPr>
            <a:spLocks noChangeArrowheads="1"/>
          </p:cNvSpPr>
          <p:nvPr/>
        </p:nvSpPr>
        <p:spPr bwMode="auto">
          <a:xfrm>
            <a:off x="6019800" y="2819400"/>
            <a:ext cx="3048000" cy="914400"/>
          </a:xfrm>
          <a:prstGeom prst="ellipse">
            <a:avLst/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b="0" i="0"/>
              <a:t>Ежегодный мониторинг исполнения мероприятий Плана деятельности ФК и Стратегической карты</a:t>
            </a:r>
          </a:p>
        </p:txBody>
      </p:sp>
      <p:sp>
        <p:nvSpPr>
          <p:cNvPr id="13331" name="Oval 24"/>
          <p:cNvSpPr>
            <a:spLocks noChangeArrowheads="1"/>
          </p:cNvSpPr>
          <p:nvPr/>
        </p:nvSpPr>
        <p:spPr bwMode="auto">
          <a:xfrm>
            <a:off x="3924300" y="2636838"/>
            <a:ext cx="1600200" cy="1584325"/>
          </a:xfrm>
          <a:prstGeom prst="ellipse">
            <a:avLst/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b="0" i="0"/>
              <a:t>Ежегодная оценка результатов исполнения мероприятий подпрограмм</a:t>
            </a:r>
          </a:p>
        </p:txBody>
      </p:sp>
      <p:sp>
        <p:nvSpPr>
          <p:cNvPr id="13332" name="Line 25"/>
          <p:cNvSpPr>
            <a:spLocks noChangeShapeType="1"/>
          </p:cNvSpPr>
          <p:nvPr/>
        </p:nvSpPr>
        <p:spPr bwMode="auto">
          <a:xfrm flipV="1">
            <a:off x="2895600" y="4437063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33" name="Line 26"/>
          <p:cNvSpPr>
            <a:spLocks noChangeShapeType="1"/>
          </p:cNvSpPr>
          <p:nvPr/>
        </p:nvSpPr>
        <p:spPr bwMode="auto">
          <a:xfrm flipH="1">
            <a:off x="3635375" y="4149725"/>
            <a:ext cx="720725" cy="650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34" name="Line 27"/>
          <p:cNvSpPr>
            <a:spLocks noChangeShapeType="1"/>
          </p:cNvSpPr>
          <p:nvPr/>
        </p:nvSpPr>
        <p:spPr bwMode="auto">
          <a:xfrm flipH="1" flipV="1">
            <a:off x="3657600" y="3124200"/>
            <a:ext cx="266700" cy="233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35" name="Oval 29"/>
          <p:cNvSpPr>
            <a:spLocks noChangeArrowheads="1"/>
          </p:cNvSpPr>
          <p:nvPr/>
        </p:nvSpPr>
        <p:spPr bwMode="auto">
          <a:xfrm>
            <a:off x="3886200" y="5372100"/>
            <a:ext cx="3062288" cy="720725"/>
          </a:xfrm>
          <a:prstGeom prst="ellipse">
            <a:avLst/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b="0"/>
              <a:t>Ежегодный мониторинг исполнения Плана деятельности управления</a:t>
            </a:r>
          </a:p>
        </p:txBody>
      </p:sp>
      <p:sp>
        <p:nvSpPr>
          <p:cNvPr id="13336" name="Oval 30"/>
          <p:cNvSpPr>
            <a:spLocks noChangeArrowheads="1"/>
          </p:cNvSpPr>
          <p:nvPr/>
        </p:nvSpPr>
        <p:spPr bwMode="auto">
          <a:xfrm>
            <a:off x="4343400" y="4752975"/>
            <a:ext cx="2667000" cy="542925"/>
          </a:xfrm>
          <a:prstGeom prst="ellipse">
            <a:avLst/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b="0"/>
              <a:t>Фиксация состояния через Паспорт терр. органа</a:t>
            </a:r>
          </a:p>
        </p:txBody>
      </p:sp>
      <p:sp>
        <p:nvSpPr>
          <p:cNvPr id="13337" name="Rectangle 31"/>
          <p:cNvSpPr>
            <a:spLocks noChangeArrowheads="1"/>
          </p:cNvSpPr>
          <p:nvPr/>
        </p:nvSpPr>
        <p:spPr bwMode="auto">
          <a:xfrm rot="-5400000">
            <a:off x="-2141538" y="3817938"/>
            <a:ext cx="4968875" cy="2286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400" i="0"/>
              <a:t>Цели, задачи подпрограмм государственных программ РФ</a:t>
            </a:r>
          </a:p>
        </p:txBody>
      </p:sp>
      <p:sp>
        <p:nvSpPr>
          <p:cNvPr id="13338" name="Line 32"/>
          <p:cNvSpPr>
            <a:spLocks noChangeShapeType="1"/>
          </p:cNvSpPr>
          <p:nvPr/>
        </p:nvSpPr>
        <p:spPr bwMode="auto">
          <a:xfrm>
            <a:off x="469900" y="2420938"/>
            <a:ext cx="215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39" name="Line 33"/>
          <p:cNvSpPr>
            <a:spLocks noChangeShapeType="1"/>
          </p:cNvSpPr>
          <p:nvPr/>
        </p:nvSpPr>
        <p:spPr bwMode="auto">
          <a:xfrm>
            <a:off x="457200" y="3213100"/>
            <a:ext cx="215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40" name="Line 34"/>
          <p:cNvSpPr>
            <a:spLocks noChangeShapeType="1"/>
          </p:cNvSpPr>
          <p:nvPr/>
        </p:nvSpPr>
        <p:spPr bwMode="auto">
          <a:xfrm>
            <a:off x="457200" y="3933825"/>
            <a:ext cx="215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41" name="Line 35"/>
          <p:cNvSpPr>
            <a:spLocks noChangeShapeType="1"/>
          </p:cNvSpPr>
          <p:nvPr/>
        </p:nvSpPr>
        <p:spPr bwMode="auto">
          <a:xfrm>
            <a:off x="457200" y="4724400"/>
            <a:ext cx="215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42" name="Line 36"/>
          <p:cNvSpPr>
            <a:spLocks noChangeShapeType="1"/>
          </p:cNvSpPr>
          <p:nvPr/>
        </p:nvSpPr>
        <p:spPr bwMode="auto">
          <a:xfrm>
            <a:off x="457200" y="5516563"/>
            <a:ext cx="215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43" name="Line 37"/>
          <p:cNvSpPr>
            <a:spLocks noChangeShapeType="1"/>
          </p:cNvSpPr>
          <p:nvPr/>
        </p:nvSpPr>
        <p:spPr bwMode="auto">
          <a:xfrm>
            <a:off x="457200" y="6237288"/>
            <a:ext cx="215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44" name="Rectangle 38"/>
          <p:cNvSpPr>
            <a:spLocks noChangeArrowheads="1"/>
          </p:cNvSpPr>
          <p:nvPr/>
        </p:nvSpPr>
        <p:spPr bwMode="auto">
          <a:xfrm rot="-5400000">
            <a:off x="-500857" y="3590132"/>
            <a:ext cx="5040313" cy="685800"/>
          </a:xfrm>
          <a:prstGeom prst="rect">
            <a:avLst/>
          </a:prstGeom>
          <a:solidFill>
            <a:srgbClr val="CCFFCC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700" b="0" i="0"/>
              <a:t>Ответственные исполнители мероприятий</a:t>
            </a:r>
            <a:br>
              <a:rPr lang="ru-RU" sz="1700" b="0" i="0"/>
            </a:br>
            <a:r>
              <a:rPr lang="ru-RU" sz="1700" b="0" i="0"/>
              <a:t>подпрограмм (управления ЦАФК, УФК и МОУ ФК)</a:t>
            </a:r>
          </a:p>
        </p:txBody>
      </p:sp>
      <p:sp>
        <p:nvSpPr>
          <p:cNvPr id="13345" name="Line 39"/>
          <p:cNvSpPr>
            <a:spLocks noChangeShapeType="1"/>
          </p:cNvSpPr>
          <p:nvPr/>
        </p:nvSpPr>
        <p:spPr bwMode="auto">
          <a:xfrm flipV="1">
            <a:off x="2895600" y="3124200"/>
            <a:ext cx="0" cy="52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46" name="Line 40"/>
          <p:cNvSpPr>
            <a:spLocks noChangeShapeType="1"/>
          </p:cNvSpPr>
          <p:nvPr/>
        </p:nvSpPr>
        <p:spPr bwMode="auto">
          <a:xfrm flipH="1">
            <a:off x="3352800" y="4437063"/>
            <a:ext cx="0" cy="358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47" name="Line 41"/>
          <p:cNvSpPr>
            <a:spLocks noChangeShapeType="1"/>
          </p:cNvSpPr>
          <p:nvPr/>
        </p:nvSpPr>
        <p:spPr bwMode="auto">
          <a:xfrm flipH="1" flipV="1">
            <a:off x="3657600" y="2209800"/>
            <a:ext cx="1981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48" name="Line 42"/>
          <p:cNvSpPr>
            <a:spLocks noChangeShapeType="1"/>
          </p:cNvSpPr>
          <p:nvPr/>
        </p:nvSpPr>
        <p:spPr bwMode="auto">
          <a:xfrm>
            <a:off x="1371600" y="2781300"/>
            <a:ext cx="215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49" name="Line 43"/>
          <p:cNvSpPr>
            <a:spLocks noChangeShapeType="1"/>
          </p:cNvSpPr>
          <p:nvPr/>
        </p:nvSpPr>
        <p:spPr bwMode="auto">
          <a:xfrm>
            <a:off x="1371600" y="3573463"/>
            <a:ext cx="215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50" name="Line 44"/>
          <p:cNvSpPr>
            <a:spLocks noChangeShapeType="1"/>
          </p:cNvSpPr>
          <p:nvPr/>
        </p:nvSpPr>
        <p:spPr bwMode="auto">
          <a:xfrm>
            <a:off x="1371600" y="4365625"/>
            <a:ext cx="215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51" name="Line 45"/>
          <p:cNvSpPr>
            <a:spLocks noChangeShapeType="1"/>
          </p:cNvSpPr>
          <p:nvPr/>
        </p:nvSpPr>
        <p:spPr bwMode="auto">
          <a:xfrm>
            <a:off x="1371600" y="5084763"/>
            <a:ext cx="215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52" name="Line 46"/>
          <p:cNvSpPr>
            <a:spLocks noChangeShapeType="1"/>
          </p:cNvSpPr>
          <p:nvPr/>
        </p:nvSpPr>
        <p:spPr bwMode="auto">
          <a:xfrm>
            <a:off x="1371600" y="5949950"/>
            <a:ext cx="215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53" name="Line 47"/>
          <p:cNvSpPr>
            <a:spLocks noChangeShapeType="1"/>
          </p:cNvSpPr>
          <p:nvPr/>
        </p:nvSpPr>
        <p:spPr bwMode="auto">
          <a:xfrm flipH="1" flipV="1">
            <a:off x="3657600" y="5562600"/>
            <a:ext cx="228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3354" name="Rectangle 49"/>
          <p:cNvSpPr>
            <a:spLocks noChangeArrowheads="1"/>
          </p:cNvSpPr>
          <p:nvPr/>
        </p:nvSpPr>
        <p:spPr bwMode="auto">
          <a:xfrm rot="-5400000">
            <a:off x="-1549400" y="3571875"/>
            <a:ext cx="5080000" cy="7620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000" b="0" i="0"/>
              <a:t>Основные мероприятия подпрограмм</a:t>
            </a:r>
          </a:p>
        </p:txBody>
      </p:sp>
      <p:sp>
        <p:nvSpPr>
          <p:cNvPr id="13355" name="Oval 50"/>
          <p:cNvSpPr>
            <a:spLocks noChangeArrowheads="1"/>
          </p:cNvSpPr>
          <p:nvPr/>
        </p:nvSpPr>
        <p:spPr bwMode="auto">
          <a:xfrm>
            <a:off x="5638800" y="2057400"/>
            <a:ext cx="3276600" cy="704850"/>
          </a:xfrm>
          <a:prstGeom prst="ellipse">
            <a:avLst/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b="0"/>
              <a:t>Мониторинг функциональной деятельности ФК (193 приказ)</a:t>
            </a:r>
          </a:p>
        </p:txBody>
      </p:sp>
      <p:sp>
        <p:nvSpPr>
          <p:cNvPr id="13356" name="Line 51"/>
          <p:cNvSpPr>
            <a:spLocks noChangeShapeType="1"/>
          </p:cNvSpPr>
          <p:nvPr/>
        </p:nvSpPr>
        <p:spPr bwMode="auto">
          <a:xfrm>
            <a:off x="1371600" y="2057400"/>
            <a:ext cx="215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57" name="Rectangle 52"/>
          <p:cNvSpPr>
            <a:spLocks noChangeArrowheads="1"/>
          </p:cNvSpPr>
          <p:nvPr/>
        </p:nvSpPr>
        <p:spPr bwMode="auto">
          <a:xfrm>
            <a:off x="4267200" y="1495425"/>
            <a:ext cx="1981200" cy="6096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i="0"/>
              <a:t>Оценка деятельности</a:t>
            </a:r>
            <a:br>
              <a:rPr lang="ru-RU" i="0"/>
            </a:br>
            <a:r>
              <a:rPr lang="ru-RU" i="0"/>
              <a:t>Отделов ЦА ФК </a:t>
            </a: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i="0"/>
              <a:t>(114 приказ)</a:t>
            </a:r>
          </a:p>
        </p:txBody>
      </p:sp>
      <p:sp>
        <p:nvSpPr>
          <p:cNvPr id="13358" name="Rectangle 53"/>
          <p:cNvSpPr>
            <a:spLocks noChangeArrowheads="1"/>
          </p:cNvSpPr>
          <p:nvPr/>
        </p:nvSpPr>
        <p:spPr bwMode="auto">
          <a:xfrm>
            <a:off x="6858000" y="1379538"/>
            <a:ext cx="1981200" cy="6096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i="0"/>
              <a:t>Оценка деятельности</a:t>
            </a:r>
            <a:br>
              <a:rPr lang="ru-RU" i="0"/>
            </a:br>
            <a:r>
              <a:rPr lang="ru-RU" i="0"/>
              <a:t>сотрудников ЦА ФК </a:t>
            </a: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i="0"/>
              <a:t>(63 приказ)</a:t>
            </a:r>
          </a:p>
        </p:txBody>
      </p:sp>
      <p:sp>
        <p:nvSpPr>
          <p:cNvPr id="13359" name="AutoShape 54"/>
          <p:cNvSpPr>
            <a:spLocks noChangeArrowheads="1"/>
          </p:cNvSpPr>
          <p:nvPr/>
        </p:nvSpPr>
        <p:spPr bwMode="auto">
          <a:xfrm flipH="1">
            <a:off x="3657600" y="1800225"/>
            <a:ext cx="609600" cy="33337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3360" name="AutoShape 55"/>
          <p:cNvSpPr>
            <a:spLocks noChangeArrowheads="1"/>
          </p:cNvSpPr>
          <p:nvPr/>
        </p:nvSpPr>
        <p:spPr bwMode="auto">
          <a:xfrm flipH="1">
            <a:off x="6248400" y="1458913"/>
            <a:ext cx="609600" cy="33337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3361" name="AutoShape 56"/>
          <p:cNvSpPr>
            <a:spLocks noChangeArrowheads="1"/>
          </p:cNvSpPr>
          <p:nvPr/>
        </p:nvSpPr>
        <p:spPr bwMode="auto">
          <a:xfrm rot="1623036" flipH="1">
            <a:off x="3429000" y="6172200"/>
            <a:ext cx="609600" cy="33337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3362" name="Rectangle 57"/>
          <p:cNvSpPr>
            <a:spLocks noChangeArrowheads="1"/>
          </p:cNvSpPr>
          <p:nvPr/>
        </p:nvSpPr>
        <p:spPr bwMode="auto">
          <a:xfrm>
            <a:off x="4114800" y="6096000"/>
            <a:ext cx="1981200" cy="6096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b="0" i="0"/>
              <a:t>Оценка деятельности</a:t>
            </a:r>
            <a:br>
              <a:rPr lang="ru-RU" b="0" i="0"/>
            </a:br>
            <a:r>
              <a:rPr lang="ru-RU" b="0" i="0"/>
              <a:t>Отделов УФК и МОУ ФК </a:t>
            </a: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b="0" i="0"/>
              <a:t>(аналоги 114 приказа)</a:t>
            </a:r>
          </a:p>
        </p:txBody>
      </p:sp>
      <p:sp>
        <p:nvSpPr>
          <p:cNvPr id="13363" name="Rectangle 58"/>
          <p:cNvSpPr>
            <a:spLocks noChangeArrowheads="1"/>
          </p:cNvSpPr>
          <p:nvPr/>
        </p:nvSpPr>
        <p:spPr bwMode="auto">
          <a:xfrm>
            <a:off x="6804025" y="6092825"/>
            <a:ext cx="2016125" cy="6096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b="0" i="0"/>
              <a:t>Оценка деятельности</a:t>
            </a:r>
            <a:br>
              <a:rPr lang="ru-RU" b="0" i="0"/>
            </a:br>
            <a:r>
              <a:rPr lang="ru-RU" b="0" i="0"/>
              <a:t>сотрудников УФК и МОУ ФК</a:t>
            </a:r>
          </a:p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b="0" i="0"/>
              <a:t>(аналоги 63 приказа)</a:t>
            </a:r>
          </a:p>
        </p:txBody>
      </p:sp>
      <p:sp>
        <p:nvSpPr>
          <p:cNvPr id="13364" name="AutoShape 59"/>
          <p:cNvSpPr>
            <a:spLocks noChangeArrowheads="1"/>
          </p:cNvSpPr>
          <p:nvPr/>
        </p:nvSpPr>
        <p:spPr bwMode="auto">
          <a:xfrm flipH="1">
            <a:off x="6084888" y="6021388"/>
            <a:ext cx="719137" cy="33337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3365" name="Line 60"/>
          <p:cNvSpPr>
            <a:spLocks noChangeShapeType="1"/>
          </p:cNvSpPr>
          <p:nvPr/>
        </p:nvSpPr>
        <p:spPr bwMode="auto">
          <a:xfrm flipH="1">
            <a:off x="3657600" y="4508500"/>
            <a:ext cx="1346200" cy="596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66" name="Line 61"/>
          <p:cNvSpPr>
            <a:spLocks noChangeShapeType="1"/>
          </p:cNvSpPr>
          <p:nvPr/>
        </p:nvSpPr>
        <p:spPr bwMode="auto">
          <a:xfrm flipH="1">
            <a:off x="3635375" y="2708275"/>
            <a:ext cx="2740025" cy="22336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1336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4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3368" name="Line 3"/>
          <p:cNvSpPr>
            <a:spLocks noChangeShapeType="1"/>
          </p:cNvSpPr>
          <p:nvPr/>
        </p:nvSpPr>
        <p:spPr bwMode="auto">
          <a:xfrm flipH="1" flipV="1">
            <a:off x="3657600" y="2362200"/>
            <a:ext cx="2859088" cy="561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69" name="Line 4"/>
          <p:cNvSpPr>
            <a:spLocks noChangeShapeType="1"/>
          </p:cNvSpPr>
          <p:nvPr/>
        </p:nvSpPr>
        <p:spPr bwMode="auto">
          <a:xfrm flipH="1">
            <a:off x="3657600" y="5334000"/>
            <a:ext cx="32766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70" name="Номер слайда 1"/>
          <p:cNvSpPr txBox="1">
            <a:spLocks noGrp="1"/>
          </p:cNvSpPr>
          <p:nvPr/>
        </p:nvSpPr>
        <p:spPr bwMode="auto">
          <a:xfrm>
            <a:off x="6948488" y="6483350"/>
            <a:ext cx="2132012" cy="374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r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FBA65637-4B54-4A4B-BEB8-8B6A76A6D10D}" type="slidenum">
              <a:rPr lang="ru-RU" i="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8</a:t>
            </a:fld>
            <a:endParaRPr lang="ru-RU" i="0">
              <a:solidFill>
                <a:srgbClr val="000000"/>
              </a:solidFill>
            </a:endParaRPr>
          </a:p>
        </p:txBody>
      </p:sp>
      <p:sp>
        <p:nvSpPr>
          <p:cNvPr id="13371" name="Oval 29"/>
          <p:cNvSpPr>
            <a:spLocks noChangeArrowheads="1"/>
          </p:cNvSpPr>
          <p:nvPr/>
        </p:nvSpPr>
        <p:spPr bwMode="auto">
          <a:xfrm>
            <a:off x="6877050" y="3716338"/>
            <a:ext cx="2159000" cy="936625"/>
          </a:xfrm>
          <a:prstGeom prst="ellipse">
            <a:avLst/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b="0"/>
              <a:t>Мониторинг исполнения Плана деятельности управления ЦА ФК</a:t>
            </a:r>
          </a:p>
        </p:txBody>
      </p:sp>
      <p:sp>
        <p:nvSpPr>
          <p:cNvPr id="13372" name="Line 3"/>
          <p:cNvSpPr>
            <a:spLocks noChangeShapeType="1"/>
          </p:cNvSpPr>
          <p:nvPr/>
        </p:nvSpPr>
        <p:spPr bwMode="auto">
          <a:xfrm flipH="1" flipV="1">
            <a:off x="3635375" y="2565400"/>
            <a:ext cx="3457575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73" name="Oval 48"/>
          <p:cNvSpPr>
            <a:spLocks noChangeArrowheads="1"/>
          </p:cNvSpPr>
          <p:nvPr/>
        </p:nvSpPr>
        <p:spPr bwMode="auto">
          <a:xfrm>
            <a:off x="4859338" y="4038600"/>
            <a:ext cx="2154237" cy="685800"/>
          </a:xfrm>
          <a:prstGeom prst="ellipse">
            <a:avLst/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b="0"/>
              <a:t>Ежегодная оценка деятельности по 595 и 596 приказам</a:t>
            </a:r>
          </a:p>
        </p:txBody>
      </p:sp>
      <p:sp>
        <p:nvSpPr>
          <p:cNvPr id="13374" name="Line 28"/>
          <p:cNvSpPr>
            <a:spLocks noChangeShapeType="1"/>
          </p:cNvSpPr>
          <p:nvPr/>
        </p:nvSpPr>
        <p:spPr bwMode="auto">
          <a:xfrm flipH="1">
            <a:off x="3657600" y="3505200"/>
            <a:ext cx="259080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75" name="Line 61"/>
          <p:cNvSpPr>
            <a:spLocks noChangeShapeType="1"/>
          </p:cNvSpPr>
          <p:nvPr/>
        </p:nvSpPr>
        <p:spPr bwMode="auto">
          <a:xfrm flipH="1" flipV="1">
            <a:off x="3635375" y="2781300"/>
            <a:ext cx="4249738" cy="1943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2" name="Прямоугольник 61"/>
          <p:cNvSpPr/>
          <p:nvPr/>
        </p:nvSpPr>
        <p:spPr bwMode="auto">
          <a:xfrm>
            <a:off x="428625" y="6500813"/>
            <a:ext cx="3571875" cy="21431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3. Запуск механизма ССП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омер слайда 5"/>
          <p:cNvSpPr txBox="1">
            <a:spLocks noGrp="1"/>
          </p:cNvSpPr>
          <p:nvPr/>
        </p:nvSpPr>
        <p:spPr bwMode="auto">
          <a:xfrm>
            <a:off x="6553200" y="6245225"/>
            <a:ext cx="2132013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r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66E08362-2835-432C-95D8-727DD357A469}" type="slidenum">
              <a:rPr lang="ru-RU" i="0">
                <a:solidFill>
                  <a:srgbClr val="000000"/>
                </a:solidFill>
              </a:rPr>
              <a:pPr algn="r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9</a:t>
            </a:fld>
            <a:endParaRPr lang="ru-RU" i="0">
              <a:solidFill>
                <a:srgbClr val="000000"/>
              </a:solidFill>
            </a:endParaRP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831850"/>
            <a:ext cx="8229600" cy="725488"/>
          </a:xfrm>
        </p:spPr>
        <p:txBody>
          <a:bodyPr/>
          <a:lstStyle/>
          <a:p>
            <a:pPr marL="762000" indent="-762000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800" b="1" smtClean="0"/>
              <a:t/>
            </a:r>
            <a:br>
              <a:rPr lang="ru-RU" sz="1800" b="1" smtClean="0"/>
            </a:br>
            <a:r>
              <a:rPr lang="ru-RU" sz="2400" b="1" u="sng" smtClean="0"/>
              <a:t>с</a:t>
            </a:r>
            <a:r>
              <a:rPr lang="ru-RU" sz="2400" b="1" u="sng" smtClean="0">
                <a:latin typeface="Times New Roman" pitchFamily="18" charset="0"/>
              </a:rPr>
              <a:t>истема оценки </a:t>
            </a:r>
            <a:r>
              <a:rPr lang="ru-RU" sz="2400" b="1" u="sng" smtClean="0"/>
              <a:t>результативности </a:t>
            </a:r>
            <a:r>
              <a:rPr lang="ru-RU" sz="2400" b="1" u="sng" smtClean="0">
                <a:latin typeface="Times New Roman" pitchFamily="18" charset="0"/>
              </a:rPr>
              <a:t>деятельности </a:t>
            </a:r>
            <a:r>
              <a:rPr lang="ru-RU" sz="2400" b="1" u="sng" smtClean="0"/>
              <a:t>Казначейства России</a:t>
            </a:r>
            <a:r>
              <a:rPr lang="ru-RU" sz="2400" b="1" u="sng" smtClean="0">
                <a:latin typeface="Times New Roman" pitchFamily="18" charset="0"/>
              </a:rPr>
              <a:t> </a:t>
            </a:r>
            <a:r>
              <a:rPr lang="ru-RU" sz="2400" b="1" u="sng" smtClean="0"/>
              <a:t/>
            </a:r>
            <a:br>
              <a:rPr lang="ru-RU" sz="2400" b="1" u="sng" smtClean="0"/>
            </a:br>
            <a:endParaRPr lang="ru-RU" sz="2400" b="1" u="sng" smtClean="0"/>
          </a:p>
        </p:txBody>
      </p:sp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4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grpSp>
        <p:nvGrpSpPr>
          <p:cNvPr id="14341" name="Group 4"/>
          <p:cNvGrpSpPr>
            <a:grpSpLocks/>
          </p:cNvGrpSpPr>
          <p:nvPr/>
        </p:nvGrpSpPr>
        <p:grpSpPr bwMode="auto">
          <a:xfrm>
            <a:off x="250825" y="1700213"/>
            <a:ext cx="2881313" cy="4608512"/>
            <a:chOff x="166" y="981"/>
            <a:chExt cx="5471" cy="2944"/>
          </a:xfrm>
        </p:grpSpPr>
        <p:sp>
          <p:nvSpPr>
            <p:cNvPr id="14350" name="AutoShape 5"/>
            <p:cNvSpPr>
              <a:spLocks noChangeArrowheads="1"/>
            </p:cNvSpPr>
            <p:nvPr/>
          </p:nvSpPr>
          <p:spPr bwMode="auto">
            <a:xfrm flipV="1">
              <a:off x="2219" y="981"/>
              <a:ext cx="1366" cy="7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7195 w 21600"/>
                <a:gd name="T13" fmla="*/ 7190 h 21600"/>
                <a:gd name="T14" fmla="*/ 14405 w 21600"/>
                <a:gd name="T15" fmla="*/ 1441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8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CFFFF"/>
            </a:solidFill>
            <a:ln w="4699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wrap="none" lIns="0" tIns="0" rIns="0" bIns="0" anchor="ctr"/>
            <a:lstStyle/>
            <a:p>
              <a:pPr algn="ctr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ru-RU" sz="1500" b="0" i="0">
                <a:solidFill>
                  <a:srgbClr val="000000"/>
                </a:solidFill>
              </a:endParaRPr>
            </a:p>
            <a:p>
              <a:pPr algn="ctr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ru-RU" sz="1300" b="0" i="0">
                <a:solidFill>
                  <a:srgbClr val="000000"/>
                </a:solidFill>
              </a:endParaRPr>
            </a:p>
            <a:p>
              <a:pPr algn="ctr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300" i="0">
                  <a:solidFill>
                    <a:srgbClr val="000000"/>
                  </a:solidFill>
                </a:rPr>
                <a:t>ОЦЕНКА </a:t>
              </a:r>
            </a:p>
            <a:p>
              <a:pPr algn="ctr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300" i="0">
                  <a:solidFill>
                    <a:srgbClr val="000000"/>
                  </a:solidFill>
                </a:rPr>
                <a:t>ДЕЯТЕЛЬНОСТИ </a:t>
              </a:r>
            </a:p>
            <a:p>
              <a:pPr algn="ctr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300" i="0">
                  <a:solidFill>
                    <a:srgbClr val="000000"/>
                  </a:solidFill>
                </a:rPr>
                <a:t>ФК</a:t>
              </a:r>
            </a:p>
          </p:txBody>
        </p:sp>
        <p:sp>
          <p:nvSpPr>
            <p:cNvPr id="14351" name="AutoShape 6"/>
            <p:cNvSpPr>
              <a:spLocks noChangeArrowheads="1"/>
            </p:cNvSpPr>
            <p:nvPr/>
          </p:nvSpPr>
          <p:spPr bwMode="auto">
            <a:xfrm flipV="1">
              <a:off x="1535" y="1718"/>
              <a:ext cx="2735" cy="737"/>
            </a:xfrm>
            <a:custGeom>
              <a:avLst/>
              <a:gdLst>
                <a:gd name="T0" fmla="*/ 1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2 w 21600"/>
                <a:gd name="T13" fmla="*/ 4513 h 21600"/>
                <a:gd name="T14" fmla="*/ 17098 w 21600"/>
                <a:gd name="T15" fmla="*/ 1708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CFFFF"/>
            </a:solidFill>
            <a:ln w="4699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wrap="none" lIns="0" tIns="0" rIns="0" bIns="0" anchor="ctr"/>
            <a:lstStyle/>
            <a:p>
              <a:pPr algn="ctr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300" i="0">
                  <a:solidFill>
                    <a:srgbClr val="000000"/>
                  </a:solidFill>
                </a:rPr>
                <a:t>ОЦЕНКА </a:t>
              </a:r>
            </a:p>
            <a:p>
              <a:pPr algn="ctr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300" i="0">
                  <a:solidFill>
                    <a:srgbClr val="000000"/>
                  </a:solidFill>
                </a:rPr>
                <a:t>ДЕЯТЕЛЬНОСТИ </a:t>
              </a:r>
            </a:p>
            <a:p>
              <a:pPr algn="ctr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300" i="0">
                  <a:solidFill>
                    <a:srgbClr val="000000"/>
                  </a:solidFill>
                </a:rPr>
                <a:t>ОРГАНА ФК</a:t>
              </a:r>
            </a:p>
          </p:txBody>
        </p:sp>
        <p:sp>
          <p:nvSpPr>
            <p:cNvPr id="14352" name="AutoShape 7"/>
            <p:cNvSpPr>
              <a:spLocks noChangeArrowheads="1"/>
            </p:cNvSpPr>
            <p:nvPr/>
          </p:nvSpPr>
          <p:spPr bwMode="auto">
            <a:xfrm flipV="1">
              <a:off x="850" y="2454"/>
              <a:ext cx="4104" cy="736"/>
            </a:xfrm>
            <a:custGeom>
              <a:avLst/>
              <a:gdLst>
                <a:gd name="T0" fmla="*/ 5 w 21600"/>
                <a:gd name="T1" fmla="*/ 0 h 21600"/>
                <a:gd name="T2" fmla="*/ 3 w 21600"/>
                <a:gd name="T3" fmla="*/ 0 h 21600"/>
                <a:gd name="T4" fmla="*/ 0 w 21600"/>
                <a:gd name="T5" fmla="*/ 0 h 21600"/>
                <a:gd name="T6" fmla="*/ 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600 w 21600"/>
                <a:gd name="T13" fmla="*/ 3610 h 21600"/>
                <a:gd name="T14" fmla="*/ 18000 w 21600"/>
                <a:gd name="T15" fmla="*/ 1799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3600" y="21600"/>
                  </a:lnTo>
                  <a:lnTo>
                    <a:pt x="180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CFFFF"/>
            </a:solidFill>
            <a:ln w="4699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wrap="none" lIns="0" tIns="0" rIns="0" bIns="0" anchor="ctr"/>
            <a:lstStyle/>
            <a:p>
              <a:pPr algn="ctr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300" i="0">
                  <a:solidFill>
                    <a:srgbClr val="000000"/>
                  </a:solidFill>
                </a:rPr>
                <a:t>ОЦЕНКА</a:t>
              </a:r>
              <a:br>
                <a:rPr lang="ru-RU" sz="1300" i="0">
                  <a:solidFill>
                    <a:srgbClr val="000000"/>
                  </a:solidFill>
                </a:rPr>
              </a:br>
              <a:r>
                <a:rPr lang="ru-RU" sz="1300" i="0">
                  <a:solidFill>
                    <a:srgbClr val="000000"/>
                  </a:solidFill>
                </a:rPr>
                <a:t>ДЕЯТЕЛЬНОСТИ</a:t>
              </a:r>
            </a:p>
            <a:p>
              <a:pPr algn="ctr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300" i="0">
                  <a:solidFill>
                    <a:srgbClr val="000000"/>
                  </a:solidFill>
                </a:rPr>
                <a:t> СТРУКТУРНОГО </a:t>
              </a:r>
            </a:p>
            <a:p>
              <a:pPr algn="ctr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300" i="0">
                  <a:solidFill>
                    <a:srgbClr val="000000"/>
                  </a:solidFill>
                </a:rPr>
                <a:t>ПОДРАЗДЕЛЕНИЯ ФК</a:t>
              </a:r>
            </a:p>
          </p:txBody>
        </p:sp>
        <p:sp>
          <p:nvSpPr>
            <p:cNvPr id="14353" name="AutoShape 8"/>
            <p:cNvSpPr>
              <a:spLocks noChangeArrowheads="1"/>
            </p:cNvSpPr>
            <p:nvPr/>
          </p:nvSpPr>
          <p:spPr bwMode="auto">
            <a:xfrm flipV="1">
              <a:off x="166" y="3190"/>
              <a:ext cx="5472" cy="736"/>
            </a:xfrm>
            <a:custGeom>
              <a:avLst/>
              <a:gdLst>
                <a:gd name="T0" fmla="*/ 21 w 21600"/>
                <a:gd name="T1" fmla="*/ 0 h 21600"/>
                <a:gd name="T2" fmla="*/ 11 w 21600"/>
                <a:gd name="T3" fmla="*/ 0 h 21600"/>
                <a:gd name="T4" fmla="*/ 2 w 21600"/>
                <a:gd name="T5" fmla="*/ 0 h 21600"/>
                <a:gd name="T6" fmla="*/ 1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150 w 21600"/>
                <a:gd name="T13" fmla="*/ 3140 h 21600"/>
                <a:gd name="T14" fmla="*/ 18450 w 21600"/>
                <a:gd name="T15" fmla="*/ 1846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700" y="21600"/>
                  </a:lnTo>
                  <a:lnTo>
                    <a:pt x="189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CFFFF"/>
            </a:solidFill>
            <a:ln w="4699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wrap="none" lIns="0" tIns="0" rIns="0" bIns="0" anchor="ctr"/>
            <a:lstStyle/>
            <a:p>
              <a:pPr algn="ctr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300" i="0">
                  <a:solidFill>
                    <a:srgbClr val="000000"/>
                  </a:solidFill>
                </a:rPr>
                <a:t>ОЦЕНКА ДЕЯТЕЛЬНОСТИ </a:t>
              </a:r>
            </a:p>
            <a:p>
              <a:pPr algn="ctr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1300" i="0">
                  <a:solidFill>
                    <a:srgbClr val="000000"/>
                  </a:solidFill>
                </a:rPr>
                <a:t>СОТРУДНИКА ФК</a:t>
              </a:r>
            </a:p>
          </p:txBody>
        </p:sp>
      </p:grpSp>
      <p:sp>
        <p:nvSpPr>
          <p:cNvPr id="14342" name="Text Box 13"/>
          <p:cNvSpPr txBox="1">
            <a:spLocks noChangeArrowheads="1"/>
          </p:cNvSpPr>
          <p:nvPr/>
        </p:nvSpPr>
        <p:spPr bwMode="auto">
          <a:xfrm>
            <a:off x="3563938" y="1984375"/>
            <a:ext cx="5329237" cy="581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0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 b="0" i="0">
                <a:solidFill>
                  <a:srgbClr val="000000"/>
                </a:solidFill>
              </a:rPr>
              <a:t>Внешняя оценка деятельности Казначейства России со стороны власти, клиентов и общества</a:t>
            </a:r>
          </a:p>
        </p:txBody>
      </p:sp>
      <p:sp>
        <p:nvSpPr>
          <p:cNvPr id="14343" name="Text Box 14"/>
          <p:cNvSpPr txBox="1">
            <a:spLocks noChangeArrowheads="1"/>
          </p:cNvSpPr>
          <p:nvPr/>
        </p:nvSpPr>
        <p:spPr bwMode="auto">
          <a:xfrm>
            <a:off x="3563938" y="2708275"/>
            <a:ext cx="5329237" cy="1314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0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 b="0" i="0">
                <a:solidFill>
                  <a:srgbClr val="000000"/>
                </a:solidFill>
              </a:rPr>
              <a:t>- Оценка результативности деятельности УФК, МОУ ФК и управлений ЦАФК</a:t>
            </a:r>
            <a:br>
              <a:rPr lang="ru-RU" sz="1600" b="0" i="0">
                <a:solidFill>
                  <a:srgbClr val="000000"/>
                </a:solidFill>
              </a:rPr>
            </a:br>
            <a:r>
              <a:rPr lang="ru-RU" sz="1600" b="0" i="0">
                <a:solidFill>
                  <a:srgbClr val="000000"/>
                </a:solidFill>
              </a:rPr>
              <a:t>- Оценка эффективности взаимодействия управлений</a:t>
            </a:r>
            <a:br>
              <a:rPr lang="ru-RU" sz="1600" b="0" i="0">
                <a:solidFill>
                  <a:srgbClr val="000000"/>
                </a:solidFill>
              </a:rPr>
            </a:br>
            <a:r>
              <a:rPr lang="ru-RU" sz="1600" b="0" i="0">
                <a:solidFill>
                  <a:srgbClr val="000000"/>
                </a:solidFill>
              </a:rPr>
              <a:t>- Внешняя оценка деятельности УФК и МОУ ФК</a:t>
            </a:r>
          </a:p>
        </p:txBody>
      </p:sp>
      <p:sp>
        <p:nvSpPr>
          <p:cNvPr id="14344" name="Text Box 15"/>
          <p:cNvSpPr txBox="1">
            <a:spLocks noChangeArrowheads="1"/>
          </p:cNvSpPr>
          <p:nvPr/>
        </p:nvSpPr>
        <p:spPr bwMode="auto">
          <a:xfrm>
            <a:off x="3635375" y="4287838"/>
            <a:ext cx="5257800" cy="581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0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 b="0" i="0">
                <a:solidFill>
                  <a:srgbClr val="000000"/>
                </a:solidFill>
              </a:rPr>
              <a:t>Оценка результативности деятельности отделов управлений ЦАФК, отделов УФК, МОУ ФК и ОФК</a:t>
            </a:r>
          </a:p>
        </p:txBody>
      </p:sp>
      <p:sp>
        <p:nvSpPr>
          <p:cNvPr id="14345" name="Text Box 16"/>
          <p:cNvSpPr txBox="1">
            <a:spLocks noChangeArrowheads="1"/>
          </p:cNvSpPr>
          <p:nvPr/>
        </p:nvSpPr>
        <p:spPr bwMode="auto">
          <a:xfrm>
            <a:off x="3635375" y="5373688"/>
            <a:ext cx="5040313" cy="581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000"/>
              </a:spcBef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 b="0" i="0">
                <a:solidFill>
                  <a:srgbClr val="000000"/>
                </a:solidFill>
              </a:rPr>
              <a:t>Оценка результативности деятельности сотрудников ЦАФК, УФК, МОУ ФК и ОФК</a:t>
            </a:r>
          </a:p>
        </p:txBody>
      </p:sp>
      <p:sp>
        <p:nvSpPr>
          <p:cNvPr id="14346" name="Line 18"/>
          <p:cNvSpPr>
            <a:spLocks noChangeShapeType="1"/>
          </p:cNvSpPr>
          <p:nvPr/>
        </p:nvSpPr>
        <p:spPr bwMode="auto">
          <a:xfrm>
            <a:off x="2843213" y="2205038"/>
            <a:ext cx="5762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4347" name="Line 19"/>
          <p:cNvSpPr>
            <a:spLocks noChangeShapeType="1"/>
          </p:cNvSpPr>
          <p:nvPr/>
        </p:nvSpPr>
        <p:spPr bwMode="auto">
          <a:xfrm>
            <a:off x="2843213" y="3284538"/>
            <a:ext cx="5762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4348" name="Line 20"/>
          <p:cNvSpPr>
            <a:spLocks noChangeShapeType="1"/>
          </p:cNvSpPr>
          <p:nvPr/>
        </p:nvSpPr>
        <p:spPr bwMode="auto">
          <a:xfrm>
            <a:off x="2987675" y="4581525"/>
            <a:ext cx="5762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4349" name="Line 21"/>
          <p:cNvSpPr>
            <a:spLocks noChangeShapeType="1"/>
          </p:cNvSpPr>
          <p:nvPr/>
        </p:nvSpPr>
        <p:spPr bwMode="auto">
          <a:xfrm>
            <a:off x="3059113" y="5661025"/>
            <a:ext cx="5762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2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2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10797</TotalTime>
  <Words>1999</Words>
  <Application>Microsoft Office PowerPoint</Application>
  <PresentationFormat>Экран (4:3)</PresentationFormat>
  <Paragraphs>412</Paragraphs>
  <Slides>24</Slides>
  <Notes>24</Notes>
  <HiddenSlides>1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Arial Unicode MS</vt:lpstr>
      <vt:lpstr>Times New Roman</vt:lpstr>
      <vt:lpstr>Оформление по умолчанию</vt:lpstr>
      <vt:lpstr>Диаграмма Microsoft Graph</vt:lpstr>
      <vt:lpstr>Слайд 1</vt:lpstr>
      <vt:lpstr>Слайд 2</vt:lpstr>
      <vt:lpstr>Взаимосвязь Стратегии развития Казначейства России и СОРД </vt:lpstr>
      <vt:lpstr>Слайд 4</vt:lpstr>
      <vt:lpstr>Слайд 5</vt:lpstr>
      <vt:lpstr>Слайд 6</vt:lpstr>
      <vt:lpstr>Пирамида планирования в Казначействе России</vt:lpstr>
      <vt:lpstr>Слайд 8</vt:lpstr>
      <vt:lpstr> система оценки результативности деятельности Казначейства России  </vt:lpstr>
      <vt:lpstr>Слайд 10</vt:lpstr>
      <vt:lpstr>Слайд 11</vt:lpstr>
      <vt:lpstr>  Определение и оценка результативности деятельности УФК (Приказ ФК №64)  </vt:lpstr>
      <vt:lpstr>Слайд 13</vt:lpstr>
      <vt:lpstr>Слайд 14</vt:lpstr>
      <vt:lpstr>ОПРЕДЕЛЕНИЕ И ОЦЕНКА РЕЗУЛЬТАТИВНОСТИ ДЕЯТЕЛЬНОСТИ СТРУКТУРНОГО ПОДРАЗДЕЛЕНИЯ ОРГАНА ФК</vt:lpstr>
      <vt:lpstr>Слайд 16</vt:lpstr>
      <vt:lpstr>   </vt:lpstr>
      <vt:lpstr> ОПРЕДЕЛЕНИЕ И ОЦЕНКА РЕЗУЛЬТАТИВНОСТИ ДЕЯТЕЛЬНОСТИ СОТРУДНИКА (Пример)</vt:lpstr>
      <vt:lpstr>Слайд 19</vt:lpstr>
      <vt:lpstr>Слайд 20</vt:lpstr>
      <vt:lpstr>Слайд 21</vt:lpstr>
      <vt:lpstr>Слайд 22</vt:lpstr>
      <vt:lpstr>Система оценки эффективности деятельности: Четыре уровня оценки эффективности Казначейства России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ЕКС</dc:title>
  <dc:subject>встреча с немцами</dc:subject>
  <dc:creator>Букин</dc:creator>
  <cp:lastModifiedBy>User</cp:lastModifiedBy>
  <cp:revision>495</cp:revision>
  <cp:lastPrinted>1601-01-01T00:00:00Z</cp:lastPrinted>
  <dcterms:created xsi:type="dcterms:W3CDTF">2009-09-30T09:41:59Z</dcterms:created>
  <dcterms:modified xsi:type="dcterms:W3CDTF">2012-06-05T10:33:39Z</dcterms:modified>
</cp:coreProperties>
</file>