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0" r:id="rId3"/>
    <p:sldId id="267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90AC52A-D263-46D2-904C-1083407DFD41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9547DD4-2EDF-4D2D-B3FA-0BAB97F5D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/>
              <a:t>Развитие суперкомпьютеров и грид-технологий</a:t>
            </a:r>
          </a:p>
        </p:txBody>
      </p:sp>
      <p:sp>
        <p:nvSpPr>
          <p:cNvPr id="13317" name="Номер слайда 4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385994-D61B-4804-9255-A705080329B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91362-0173-455B-BEB5-B649143F06F2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0F69B-708D-4033-8E0C-8BF0A577A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62198-09EB-4814-96FD-80FBE4319E1D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61889-0B72-4CEA-AB84-2734B4E35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9324-91F6-4497-B515-4244CDFDFB65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BE5E7-8176-44A5-B81A-824460F3B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311438" y="3486954"/>
            <a:ext cx="8521124" cy="1143000"/>
          </a:xfrm>
        </p:spPr>
        <p:txBody>
          <a:bodyPr anchor="t"/>
          <a:lstStyle>
            <a:lvl1pPr>
              <a:defRPr sz="1900" b="1">
                <a:solidFill>
                  <a:srgbClr val="5D4B24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3" name="Текст 32"/>
          <p:cNvSpPr>
            <a:spLocks noGrp="1"/>
          </p:cNvSpPr>
          <p:nvPr>
            <p:ph type="body" sz="quarter" idx="10"/>
          </p:nvPr>
        </p:nvSpPr>
        <p:spPr>
          <a:xfrm>
            <a:off x="311438" y="2357235"/>
            <a:ext cx="8521124" cy="712426"/>
          </a:xfrm>
        </p:spPr>
        <p:txBody>
          <a:bodyPr>
            <a:normAutofit/>
          </a:bodyPr>
          <a:lstStyle>
            <a:lvl1pPr algn="ctr">
              <a:buNone/>
              <a:defRPr sz="1500" b="1">
                <a:solidFill>
                  <a:srgbClr val="5D4B24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4" name="Текст 32"/>
          <p:cNvSpPr>
            <a:spLocks noGrp="1"/>
          </p:cNvSpPr>
          <p:nvPr>
            <p:ph type="body" sz="quarter" idx="11"/>
          </p:nvPr>
        </p:nvSpPr>
        <p:spPr>
          <a:xfrm>
            <a:off x="311438" y="5511280"/>
            <a:ext cx="8521124" cy="323832"/>
          </a:xfrm>
        </p:spPr>
        <p:txBody>
          <a:bodyPr>
            <a:normAutofit/>
          </a:bodyPr>
          <a:lstStyle>
            <a:lvl1pPr algn="ctr">
              <a:buNone/>
              <a:defRPr sz="1100" b="1">
                <a:solidFill>
                  <a:srgbClr val="5D4B24"/>
                </a:solidFill>
              </a:defRPr>
            </a:lvl1pPr>
            <a:lvl2pPr algn="ctr">
              <a:buNone/>
              <a:defRPr/>
            </a:lvl2pPr>
            <a:lvl3pPr algn="ctr">
              <a:buNone/>
              <a:defRPr/>
            </a:lvl3pPr>
            <a:lvl4pPr algn="ctr">
              <a:buNone/>
              <a:defRPr/>
            </a:lvl4pPr>
            <a:lvl5pPr algn="ctr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 (оформление 2)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884" y="255444"/>
            <a:ext cx="5642432" cy="647665"/>
          </a:xfrm>
        </p:spPr>
        <p:txBody>
          <a:bodyPr/>
          <a:lstStyle>
            <a:lvl1pPr algn="l">
              <a:defRPr sz="18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5977421" y="947666"/>
            <a:ext cx="2871948" cy="259768"/>
          </a:xfrm>
          <a:ln>
            <a:solidFill>
              <a:schemeClr val="bg1"/>
            </a:solidFill>
          </a:ln>
        </p:spPr>
        <p:txBody>
          <a:bodyPr rIns="0"/>
          <a:lstStyle>
            <a:lvl1pPr algn="ctr">
              <a:buFont typeface="Arial" pitchFamily="34" charset="0"/>
              <a:buNone/>
              <a:defRPr sz="1100" b="1" baseline="0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1pPr>
            <a:lvl2pPr algn="r">
              <a:buFont typeface="Arial" pitchFamily="34" charset="0"/>
              <a:buNone/>
              <a:defRPr sz="11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2pPr>
            <a:lvl3pPr algn="r">
              <a:buFont typeface="Arial" pitchFamily="34" charset="0"/>
              <a:buNone/>
              <a:defRPr sz="11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3pPr>
            <a:lvl4pPr algn="r">
              <a:buFont typeface="Arial" pitchFamily="34" charset="0"/>
              <a:buNone/>
              <a:defRPr sz="11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4pPr>
            <a:lvl5pPr algn="r">
              <a:buFont typeface="Arial" pitchFamily="34" charset="0"/>
              <a:buNone/>
              <a:defRPr sz="11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endParaRPr lang="ru-RU" dirty="0" smtClean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8482013" y="6215063"/>
            <a:ext cx="361950" cy="363537"/>
          </a:xfrm>
        </p:spPr>
        <p:txBody>
          <a:bodyPr/>
          <a:lstStyle>
            <a:lvl1pPr algn="ctr">
              <a:defRPr sz="11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7B77B0-86CC-4D2D-9363-2C669C36D5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Нижний колонтитул 14"/>
          <p:cNvSpPr>
            <a:spLocks noGrp="1"/>
          </p:cNvSpPr>
          <p:nvPr>
            <p:ph type="ftr" sz="quarter" idx="15"/>
          </p:nvPr>
        </p:nvSpPr>
        <p:spPr>
          <a:xfrm>
            <a:off x="2982913" y="6215063"/>
            <a:ext cx="5499100" cy="363537"/>
          </a:xfrm>
        </p:spPr>
        <p:txBody>
          <a:bodyPr/>
          <a:lstStyle>
            <a:lvl1pPr algn="r">
              <a:defRPr sz="1100" b="1">
                <a:solidFill>
                  <a:srgbClr val="5D4B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1799E-EB33-4C26-AC26-4E2EFAAD001F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0D749-9BC0-4E56-BE12-0E88F2BFC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3B6CA-D686-42FC-AE91-179BB14E4B5D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80A43-0B4D-469D-8501-AEDA04636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61388-4532-4C5D-953B-86D60768E1C3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44350-A256-4ADC-8DE4-46261CF68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CBF5-C451-455E-A280-180EC8F8585D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19E1-0CB9-426B-9975-7FCD04623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3358F-4734-41BF-AD22-9ABF05905D96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31D58-6B92-4EFE-8EF4-88E99C132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F1977-5178-4DC4-BD47-039E9BF2677E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6A82A-00F2-44F8-979E-297DA96A7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84702-F291-43D5-80FE-ED52A11A8CC8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D6A03-F77C-4E71-A7F9-B3277C613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70A1-17E2-4AF1-9476-83AA7C072B75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073AE-D0DC-4414-9AC3-CC3D9A5F4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49134D-2422-4260-A269-BAE970CD9EE8}" type="datetimeFigureOut">
              <a:rPr lang="ru-RU"/>
              <a:pPr>
                <a:defRPr/>
              </a:pPr>
              <a:t>05.06.2012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C4C6E1-8E54-4279-82BB-4D6A67302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22263" y="3363913"/>
            <a:ext cx="8521700" cy="10445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Мониторинг</a:t>
            </a:r>
            <a:r>
              <a:rPr lang="en-US" sz="2400" dirty="0" smtClean="0"/>
              <a:t> </a:t>
            </a:r>
            <a:r>
              <a:rPr lang="ru-RU" sz="2400" dirty="0" smtClean="0"/>
              <a:t>государственных программ: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новые задачи и возможность использования накопленного опыта</a:t>
            </a:r>
            <a:endParaRPr lang="ru-RU" sz="2300" dirty="0" smtClean="0"/>
          </a:p>
        </p:txBody>
      </p:sp>
      <p:sp>
        <p:nvSpPr>
          <p:cNvPr id="14339" name="Текст 2"/>
          <p:cNvSpPr>
            <a:spLocks noGrp="1"/>
          </p:cNvSpPr>
          <p:nvPr>
            <p:ph type="body" sz="quarter" idx="10"/>
          </p:nvPr>
        </p:nvSpPr>
        <p:spPr>
          <a:xfrm>
            <a:off x="311150" y="1992313"/>
            <a:ext cx="8521700" cy="712787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altLang="zh-CN" sz="1800" dirty="0" smtClean="0">
              <a:ea typeface="+mj-ea"/>
              <a:cs typeface="+mj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/>
          </a:p>
        </p:txBody>
      </p:sp>
      <p:sp>
        <p:nvSpPr>
          <p:cNvPr id="4100" name="Текст 3"/>
          <p:cNvSpPr>
            <a:spLocks noGrp="1"/>
          </p:cNvSpPr>
          <p:nvPr>
            <p:ph type="body" sz="quarter" idx="11"/>
          </p:nvPr>
        </p:nvSpPr>
        <p:spPr>
          <a:xfrm>
            <a:off x="311150" y="5511800"/>
            <a:ext cx="8521700" cy="323850"/>
          </a:xfrm>
        </p:spPr>
        <p:txBody>
          <a:bodyPr/>
          <a:lstStyle/>
          <a:p>
            <a:pPr eaLnBrk="1" hangingPunct="1"/>
            <a:r>
              <a:rPr lang="ru-RU" smtClean="0"/>
              <a:t>5 июня 2012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Мониторинг как элемент системы управления </a:t>
            </a:r>
          </a:p>
        </p:txBody>
      </p:sp>
      <p:sp>
        <p:nvSpPr>
          <p:cNvPr id="5123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121783-84EC-4A0D-9601-2A809F1E8720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24" name="Нижний колонтитул 5"/>
          <p:cNvSpPr>
            <a:spLocks noGrp="1"/>
          </p:cNvSpPr>
          <p:nvPr>
            <p:ph type="ftr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25" name="Содержимое 2"/>
          <p:cNvSpPr txBox="1">
            <a:spLocks/>
          </p:cNvSpPr>
          <p:nvPr/>
        </p:nvSpPr>
        <p:spPr bwMode="auto">
          <a:xfrm>
            <a:off x="484188" y="1036638"/>
            <a:ext cx="8275637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/>
          <a:lstStyle/>
          <a:p>
            <a:pPr marL="341313" indent="-341313" defTabSz="912813" eaLnBrk="0" hangingPunct="0">
              <a:spcBef>
                <a:spcPct val="20000"/>
              </a:spcBef>
            </a:pPr>
            <a:r>
              <a:rPr lang="ru-RU" sz="1600">
                <a:latin typeface="Arial" charset="0"/>
              </a:rPr>
              <a:t>Мониторинг - система непрерывного наблюдения и контроля исполнения государственных программ и проектов, целью которой является предоставление актуальных данных и информации лицам, принимающим решение.</a:t>
            </a:r>
          </a:p>
          <a:p>
            <a:pPr marL="341313" indent="-341313" defTabSz="912813" eaLnBrk="0" hangingPunct="0">
              <a:spcBef>
                <a:spcPct val="20000"/>
              </a:spcBef>
            </a:pPr>
            <a:endParaRPr lang="ru-RU" sz="1600">
              <a:latin typeface="Arial" charset="0"/>
            </a:endParaRPr>
          </a:p>
          <a:p>
            <a:pPr marL="341313" indent="-341313" defTabSz="912813" eaLnBrk="0" hangingPunct="0">
              <a:spcBef>
                <a:spcPct val="20000"/>
              </a:spcBef>
            </a:pPr>
            <a:r>
              <a:rPr lang="ru-RU" sz="1600">
                <a:latin typeface="Arial" charset="0"/>
              </a:rPr>
              <a:t>Необходимость мониторинга обусловлена динамичностью условий реализации проектов, необходимостью достижения целей и соблюдения принципов результативности, эффективности и открытости (подотчетности)  реализации программ и проектов. </a:t>
            </a:r>
          </a:p>
          <a:p>
            <a:pPr marL="341313" indent="-341313" defTabSz="912813" eaLnBrk="0" hangingPunct="0">
              <a:spcBef>
                <a:spcPct val="20000"/>
              </a:spcBef>
            </a:pPr>
            <a:endParaRPr lang="ru-RU" sz="1600">
              <a:latin typeface="Arial" charset="0"/>
            </a:endParaRPr>
          </a:p>
          <a:p>
            <a:pPr marL="341313" indent="-341313" defTabSz="912813" eaLnBrk="0" hangingPunct="0">
              <a:spcBef>
                <a:spcPct val="20000"/>
              </a:spcBef>
            </a:pPr>
            <a:r>
              <a:rPr lang="ru-RU" sz="1600">
                <a:latin typeface="Arial" charset="0"/>
              </a:rPr>
              <a:t>Среди функций мониторинга:</a:t>
            </a:r>
          </a:p>
          <a:p>
            <a:pPr marL="341313" indent="-341313" defTabSz="912813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1600">
                <a:latin typeface="Arial" charset="0"/>
              </a:rPr>
              <a:t>Упреждающая – своевременный опережающий сигнал к реагированию на изменение условий или хода реализации программы (проекта)</a:t>
            </a:r>
          </a:p>
          <a:p>
            <a:pPr marL="341313" indent="-341313" defTabSz="912813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ru-RU" sz="1600">
                <a:latin typeface="Arial" charset="0"/>
              </a:rPr>
              <a:t>Корректирующая  - корректировка параметров программы (проекта) по результатам реализации в отчетном периоде</a:t>
            </a:r>
          </a:p>
          <a:p>
            <a:pPr marL="341313" indent="-341313" algn="ctr" defTabSz="912813" eaLnBrk="0" hangingPunct="0">
              <a:spcBef>
                <a:spcPct val="20000"/>
              </a:spcBef>
            </a:pPr>
            <a:r>
              <a:rPr lang="ru-RU" sz="1600">
                <a:latin typeface="Arial" charset="0"/>
              </a:rPr>
              <a:t>	</a:t>
            </a:r>
          </a:p>
        </p:txBody>
      </p:sp>
      <p:sp>
        <p:nvSpPr>
          <p:cNvPr id="5126" name="TextBox 28"/>
          <p:cNvSpPr txBox="1">
            <a:spLocks noChangeArrowheads="1"/>
          </p:cNvSpPr>
          <p:nvPr/>
        </p:nvSpPr>
        <p:spPr bwMode="auto">
          <a:xfrm>
            <a:off x="6443663" y="4797425"/>
            <a:ext cx="2449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200"/>
          </a:p>
          <a:p>
            <a:endParaRPr lang="ru-RU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6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Мониторинг как элемент системы управления </a:t>
            </a:r>
          </a:p>
        </p:txBody>
      </p:sp>
      <p:sp>
        <p:nvSpPr>
          <p:cNvPr id="6147" name="Номер слайда 4"/>
          <p:cNvSpPr>
            <a:spLocks noGrp="1"/>
          </p:cNvSpPr>
          <p:nvPr>
            <p:ph type="sldNum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123EB2-9473-46F2-878B-360CCE3AC891}" type="slidenum">
              <a:rPr 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6148" name="Нижний колонтитул 5"/>
          <p:cNvSpPr>
            <a:spLocks noGrp="1"/>
          </p:cNvSpPr>
          <p:nvPr>
            <p:ph type="ftr" sz="quarter" idx="1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6149" name="Содержимое 2"/>
          <p:cNvSpPr txBox="1">
            <a:spLocks/>
          </p:cNvSpPr>
          <p:nvPr/>
        </p:nvSpPr>
        <p:spPr bwMode="auto">
          <a:xfrm>
            <a:off x="484188" y="1036638"/>
            <a:ext cx="8275637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/>
          <a:lstStyle/>
          <a:p>
            <a:pPr marL="341313" indent="-341313" algn="ctr" defTabSz="912813" eaLnBrk="0" hangingPunct="0">
              <a:spcBef>
                <a:spcPct val="20000"/>
              </a:spcBef>
            </a:pPr>
            <a:endParaRPr lang="ru-RU" sz="1600"/>
          </a:p>
          <a:p>
            <a:pPr marL="341313" indent="-341313" algn="ctr" defTabSz="912813" eaLnBrk="0" hangingPunct="0">
              <a:spcBef>
                <a:spcPct val="20000"/>
              </a:spcBef>
            </a:pPr>
            <a:r>
              <a:rPr lang="ru-RU" sz="1600" b="1"/>
              <a:t>Система управления </a:t>
            </a:r>
            <a:br>
              <a:rPr lang="ru-RU" sz="1600" b="1"/>
            </a:br>
            <a:r>
              <a:rPr lang="ru-RU" sz="1600" b="1"/>
              <a:t>государственными программами и проектами</a:t>
            </a:r>
          </a:p>
          <a:p>
            <a:pPr marL="341313" indent="-341313" defTabSz="912813" eaLnBrk="0" hangingPunct="0">
              <a:spcBef>
                <a:spcPct val="20000"/>
              </a:spcBef>
            </a:pPr>
            <a:endParaRPr lang="ru-RU" sz="1600">
              <a:latin typeface="Arial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660650" y="2166938"/>
            <a:ext cx="576263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1" name="TextBox 12"/>
          <p:cNvSpPr txBox="1">
            <a:spLocks noChangeArrowheads="1"/>
          </p:cNvSpPr>
          <p:nvPr/>
        </p:nvSpPr>
        <p:spPr bwMode="auto">
          <a:xfrm>
            <a:off x="1366838" y="2455863"/>
            <a:ext cx="172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Оперативное управление</a:t>
            </a:r>
          </a:p>
        </p:txBody>
      </p:sp>
      <p:sp>
        <p:nvSpPr>
          <p:cNvPr id="6152" name="TextBox 13"/>
          <p:cNvSpPr txBox="1">
            <a:spLocks noChangeArrowheads="1"/>
          </p:cNvSpPr>
          <p:nvPr/>
        </p:nvSpPr>
        <p:spPr bwMode="auto">
          <a:xfrm>
            <a:off x="4859338" y="2455863"/>
            <a:ext cx="34575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Стратегическое управление </a:t>
            </a:r>
          </a:p>
          <a:p>
            <a:pPr algn="ctr"/>
            <a:r>
              <a:rPr lang="ru-RU" sz="1200"/>
              <a:t>(Стратегия социально-экономического развития, Закон «О государственном стратегическом планировании»)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594475" y="3335338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4" name="TextBox 16"/>
          <p:cNvSpPr txBox="1">
            <a:spLocks noChangeArrowheads="1"/>
          </p:cNvSpPr>
          <p:nvPr/>
        </p:nvSpPr>
        <p:spPr bwMode="auto">
          <a:xfrm>
            <a:off x="877888" y="3767138"/>
            <a:ext cx="2700337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Оперативный мониторинг</a:t>
            </a:r>
          </a:p>
          <a:p>
            <a:pPr algn="ctr"/>
            <a:r>
              <a:rPr lang="ru-RU" sz="1200"/>
              <a:t>Цель: получение оперативной информации о ходе реализации проектов, анализ отклонений от плановых значений, разработка рекомендаций по корректировке</a:t>
            </a:r>
          </a:p>
        </p:txBody>
      </p:sp>
      <p:sp>
        <p:nvSpPr>
          <p:cNvPr id="6155" name="TextBox 18"/>
          <p:cNvSpPr txBox="1">
            <a:spLocks noChangeArrowheads="1"/>
          </p:cNvSpPr>
          <p:nvPr/>
        </p:nvSpPr>
        <p:spPr bwMode="auto">
          <a:xfrm>
            <a:off x="5292725" y="3721100"/>
            <a:ext cx="3024188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Стратегический мониторинг</a:t>
            </a:r>
            <a:endParaRPr lang="ru-RU" sz="1600"/>
          </a:p>
          <a:p>
            <a:pPr algn="ctr"/>
            <a:r>
              <a:rPr lang="ru-RU" sz="1200"/>
              <a:t>Цель: оценка достижения стратегических целей, эффективности расходования бюджетных средств, повышение эффективности системы стратегического управления и т.д. </a:t>
            </a:r>
          </a:p>
        </p:txBody>
      </p:sp>
      <p:sp>
        <p:nvSpPr>
          <p:cNvPr id="6156" name="TextBox 28"/>
          <p:cNvSpPr txBox="1">
            <a:spLocks noChangeArrowheads="1"/>
          </p:cNvSpPr>
          <p:nvPr/>
        </p:nvSpPr>
        <p:spPr bwMode="auto">
          <a:xfrm>
            <a:off x="6443663" y="4797425"/>
            <a:ext cx="2449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200"/>
          </a:p>
          <a:p>
            <a:endParaRPr lang="ru-RU" sz="120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5684838" y="2166938"/>
            <a:ext cx="576262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373313" y="3232150"/>
            <a:ext cx="0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9" name="Прямоугольник 1"/>
          <p:cNvSpPr>
            <a:spLocks noChangeArrowheads="1"/>
          </p:cNvSpPr>
          <p:nvPr/>
        </p:nvSpPr>
        <p:spPr bwMode="auto">
          <a:xfrm>
            <a:off x="696913" y="5722938"/>
            <a:ext cx="82073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Мониторинг– неотъемлемая часть всех этапов жизненного цикла программ и проектов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Развитие системы методов программно-целевого планирования и управления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sz="quarter" idx="13"/>
          </p:nvPr>
        </p:nvSpPr>
        <p:spPr>
          <a:xfrm>
            <a:off x="323850" y="1052513"/>
            <a:ext cx="8524875" cy="5040312"/>
          </a:xfrm>
        </p:spPr>
        <p:txBody>
          <a:bodyPr/>
          <a:lstStyle/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Начало внедрения метода программно-целевого планирования в государственное управление – федеральные целевые программы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Мониторинг ФЦП – в значительной степени сконцентрирован на контроле за расходованием бюджетных средств (соответствие запланированным направлениям, контроль по объектам, видам расходов).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«Государственный комитет Российской Федерации по статистике совместно с государственными заказчиками целевых программ организует ведение ежеквартальной </a:t>
            </a:r>
            <a:r>
              <a:rPr lang="ru-RU" sz="1400" b="0" i="1" smtClean="0">
                <a:latin typeface="Arial" charset="0"/>
                <a:cs typeface="Arial" charset="0"/>
              </a:rPr>
              <a:t>статистической отчетности </a:t>
            </a:r>
            <a:r>
              <a:rPr lang="ru-RU" sz="1400" b="0" smtClean="0">
                <a:latin typeface="Arial" charset="0"/>
                <a:cs typeface="Arial" charset="0"/>
              </a:rPr>
              <a:t>по реализации утвержденных федеральных и межгосударственных целевых программ по перечню показателей, согласованных с Министерством экономики Российской Федерации» (Постановление от 26 июня 1995 г. №594) 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i="1" smtClean="0">
                <a:latin typeface="Arial" charset="0"/>
                <a:cs typeface="Arial" charset="0"/>
              </a:rPr>
              <a:t>Отсутствие упреждающей функции</a:t>
            </a:r>
            <a:r>
              <a:rPr lang="ru-RU" sz="1400" b="0" smtClean="0">
                <a:latin typeface="Arial" charset="0"/>
                <a:cs typeface="Arial" charset="0"/>
              </a:rPr>
              <a:t>: корректировка базовых показателей (цели, индикаторы, состав мероприятий)  - в зависимости от изменений объема выделенных бюджетных ассигнований на следующий финансовый год. 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Прозрачные формализованные процедуры оценки хода реализации ФЦП фактически отсутствуют</a:t>
            </a:r>
          </a:p>
          <a:p>
            <a:pPr eaLnBrk="1" hangingPunct="1">
              <a:buFont typeface="Arial" charset="0"/>
              <a:buNone/>
            </a:pPr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Развитие системы методов программно-целевого планирования и управления: ОНДП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sz="quarter" idx="13"/>
          </p:nvPr>
        </p:nvSpPr>
        <p:spPr>
          <a:xfrm>
            <a:off x="395288" y="947738"/>
            <a:ext cx="8453437" cy="5360987"/>
          </a:xfrm>
        </p:spPr>
        <p:txBody>
          <a:bodyPr/>
          <a:lstStyle/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2009 год – Принятие Концепции долгосрочного социально-экономического развития Российской Федерации на период до 2020 года. 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Новый этап в стратегическом планировании.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Новые программно-целевые инструменты. 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Новые принципы стратегического управления: в основе эффективность и результативность.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Основные направления деятельности Правительства Российской Федерации на период до 2012 года - документ среднесрочного стратегического планирования, направленный на решение задач, поставленных в Концепции, основа реализации социально-экономических приоритетов на среднесрочную перспективу.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Основные особенности: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Четкая формализованная структура проектов (карта проекта)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Регулярная формализованная отчетность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Наличие подробных план-графиков реализации проекта, персональная ответственность исполнителей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400" b="0" smtClean="0">
                <a:latin typeface="Arial" charset="0"/>
                <a:cs typeface="Arial" charset="0"/>
              </a:rPr>
              <a:t>Система индикаторов целей и задач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r>
              <a:rPr lang="ru-RU" sz="1400" b="0" smtClean="0">
                <a:latin typeface="Arial" charset="0"/>
                <a:cs typeface="Arial" charset="0"/>
              </a:rPr>
              <a:t>Основной источник данных – ответственные исполнители. </a:t>
            </a: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endParaRPr lang="ru-RU" sz="1400" b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Развитие системы методов программно-целевого планирования и управления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sz="quarter" idx="13"/>
          </p:nvPr>
        </p:nvSpPr>
        <p:spPr>
          <a:xfrm>
            <a:off x="611188" y="947738"/>
            <a:ext cx="8237537" cy="5073650"/>
          </a:xfrm>
        </p:spPr>
        <p:txBody>
          <a:bodyPr/>
          <a:lstStyle/>
          <a:p>
            <a:pPr algn="l" eaLnBrk="1" hangingPunct="1">
              <a:buFont typeface="Arial" charset="0"/>
              <a:buNone/>
            </a:pPr>
            <a:endParaRPr lang="ru-RU" sz="16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r>
              <a:rPr lang="ru-RU" sz="1600" b="0" smtClean="0">
                <a:latin typeface="Arial" charset="0"/>
                <a:cs typeface="Arial" charset="0"/>
              </a:rPr>
              <a:t>ОНДП представляют собой «аналитическую рамку» для программной и непрограммной деятельности ведомств.</a:t>
            </a:r>
          </a:p>
          <a:p>
            <a:pPr lvl="1" algn="l" eaLnBrk="1" hangingPunct="1">
              <a:buFontTx/>
              <a:buChar char="-"/>
            </a:pPr>
            <a:r>
              <a:rPr lang="ru-RU" sz="1400" b="0" smtClean="0">
                <a:latin typeface="Arial" charset="0"/>
                <a:cs typeface="Arial" charset="0"/>
              </a:rPr>
              <a:t>Несовпадение жизненных циклов (3 года </a:t>
            </a:r>
            <a:r>
              <a:rPr lang="en-US" sz="1400" b="0" smtClean="0">
                <a:latin typeface="Arial" charset="0"/>
                <a:cs typeface="Arial" charset="0"/>
              </a:rPr>
              <a:t>vs. </a:t>
            </a:r>
            <a:r>
              <a:rPr lang="ru-RU" sz="1400" b="0" smtClean="0">
                <a:latin typeface="Arial" charset="0"/>
                <a:cs typeface="Arial" charset="0"/>
              </a:rPr>
              <a:t>5-7 лет)</a:t>
            </a:r>
          </a:p>
          <a:p>
            <a:pPr lvl="1" algn="l" eaLnBrk="1" hangingPunct="1">
              <a:buFontTx/>
              <a:buChar char="-"/>
            </a:pPr>
            <a:r>
              <a:rPr lang="ru-RU" sz="1400" b="0" smtClean="0">
                <a:latin typeface="Arial" charset="0"/>
                <a:cs typeface="Arial" charset="0"/>
              </a:rPr>
              <a:t>«Догоняющие» корректировки вслед за изменениями бюджета в течение года</a:t>
            </a:r>
          </a:p>
          <a:p>
            <a:pPr lvl="1" algn="l" eaLnBrk="1" hangingPunct="1">
              <a:buFontTx/>
              <a:buChar char="-"/>
            </a:pPr>
            <a:r>
              <a:rPr lang="ru-RU" sz="1400" b="0" smtClean="0">
                <a:latin typeface="Arial" charset="0"/>
                <a:cs typeface="Arial" charset="0"/>
              </a:rPr>
              <a:t>Фрагментарный характер включения элементов существующих целевых программ затрудняет комплексный мониторинг</a:t>
            </a:r>
          </a:p>
          <a:p>
            <a:pPr lvl="1" algn="l" eaLnBrk="1" hangingPunct="1">
              <a:buFontTx/>
              <a:buChar char="-"/>
            </a:pPr>
            <a:r>
              <a:rPr lang="ru-RU" sz="1400" b="0" smtClean="0">
                <a:latin typeface="Arial" charset="0"/>
                <a:cs typeface="Arial" charset="0"/>
              </a:rPr>
              <a:t>отсутствие плановых значений целевых показателей реализации проектов за пределами конкретного этапа жизненного цикла</a:t>
            </a:r>
          </a:p>
          <a:p>
            <a:pPr algn="l" eaLnBrk="1" hangingPunct="1">
              <a:buFont typeface="Arial" charset="0"/>
              <a:buChar char="•"/>
            </a:pPr>
            <a:endParaRPr lang="ru-RU" sz="16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r>
              <a:rPr lang="ru-RU" sz="1600" b="0" smtClean="0">
                <a:latin typeface="Arial" charset="0"/>
                <a:cs typeface="Arial" charset="0"/>
              </a:rPr>
              <a:t>Трудности с оценкой результативности и конечных эффектов проектов (формальный сбор данных о соответствии фактических показателей плановым).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600" b="0" smtClean="0">
                <a:latin typeface="Arial" charset="0"/>
                <a:cs typeface="Arial" charset="0"/>
              </a:rPr>
              <a:t>Основная информация – от самих исполнителей проектов</a:t>
            </a:r>
          </a:p>
          <a:p>
            <a:pPr algn="l" eaLnBrk="1" hangingPunct="1">
              <a:buFont typeface="Arial" charset="0"/>
              <a:buChar char="•"/>
            </a:pPr>
            <a:endParaRPr lang="ru-RU" sz="16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r>
              <a:rPr lang="ru-RU" sz="1600" b="0" smtClean="0">
                <a:latin typeface="Arial" charset="0"/>
                <a:cs typeface="Arial" charset="0"/>
              </a:rPr>
              <a:t>Необходимость мониторинга эффектов, оказываемых реализуемыми в рамках проекта мероприятиями на благополучателей и заинтересованные стороны</a:t>
            </a:r>
          </a:p>
          <a:p>
            <a:pPr algn="l" eaLnBrk="1" hangingPunct="1">
              <a:buFont typeface="Arial" charset="0"/>
              <a:buChar char="•"/>
            </a:pPr>
            <a:r>
              <a:rPr lang="ru-RU" sz="1600" b="0" smtClean="0">
                <a:latin typeface="Arial" charset="0"/>
                <a:cs typeface="Arial" charset="0"/>
              </a:rPr>
              <a:t>Вопрос степени участия и влияния участников проектов, заинтересованных сторон</a:t>
            </a:r>
          </a:p>
          <a:p>
            <a:pPr algn="l" eaLnBrk="1" hangingPunct="1">
              <a:buFont typeface="Arial" charset="0"/>
              <a:buAutoNum type="arabicPeriod"/>
            </a:pPr>
            <a:endParaRPr lang="ru-RU" sz="16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endParaRPr lang="ru-RU" sz="1600" b="0" smtClean="0"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None/>
            </a:pPr>
            <a:endParaRPr lang="ru-RU" sz="1600" b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Перспективы и новые задачи в развитии системы мониторинга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68313" y="947738"/>
            <a:ext cx="8380412" cy="4929187"/>
          </a:xfrm>
        </p:spPr>
        <p:txBody>
          <a:bodyPr rtlCol="0">
            <a:normAutofit fontScale="92500" lnSpcReduction="1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2010 год – начало разработки Государственных программ, программного бюджета.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Программная структура – связующее звено между стратегическим планированием и бюджетом.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dirty="0" smtClean="0"/>
              <a:t>Основные принципы: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i="1" dirty="0" smtClean="0"/>
              <a:t>Принцип актуальности и информационной обеспеченности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(систематический пересмотр результатов программ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в процессе подготовки бюджета)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i="1" dirty="0" smtClean="0"/>
              <a:t>Принцип информационной достаточности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(витрины данных, информационные системы;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наличие комплексной системы оценки показателей эффективности)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i="1" dirty="0" smtClean="0"/>
              <a:t>Принцип интеграции</a:t>
            </a:r>
            <a:r>
              <a:rPr lang="ru-RU" sz="1400" b="0" dirty="0" smtClean="0"/>
              <a:t> (интеграция механизмов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оценки эффективности и пересмотров приоритетов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err="1" smtClean="0"/>
              <a:t>бюджетирования</a:t>
            </a:r>
            <a:r>
              <a:rPr lang="ru-RU" sz="1400" b="0" dirty="0" smtClean="0"/>
              <a:t> в бюджетный процесс)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i="1" dirty="0" smtClean="0"/>
              <a:t>Принцип управленческой гибкости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500" b="0" dirty="0" smtClean="0"/>
              <a:t>Содержание государственной программы связано с определением главной перспективной (стратегической) цели, подцелей в их соподчиненности  («дерево целей»), этапов достижения цели, плановых показателей </a:t>
            </a:r>
            <a:r>
              <a:rPr lang="ru-RU" sz="1500" b="0" i="1" dirty="0" smtClean="0"/>
              <a:t>эффективности и результативности реализации программ</a:t>
            </a:r>
            <a:r>
              <a:rPr lang="ru-RU" sz="1500" b="0" dirty="0" smtClean="0"/>
              <a:t>ы, комплекса увязанных между собой мер по достижению целей (организационных, социально-экономических, научно-технических и др.), методов </a:t>
            </a:r>
            <a:r>
              <a:rPr lang="ru-RU" sz="1500" b="0" i="1" dirty="0" smtClean="0"/>
              <a:t>мониторинга и оценки хода реализации, определением </a:t>
            </a:r>
            <a:r>
              <a:rPr lang="ru-RU" sz="1500" b="0" dirty="0" smtClean="0"/>
              <a:t>субъектов, участвующих в реализации программы, механизма реализации, включая источники финансирования, методы стимулирования, ответственности и др.</a:t>
            </a: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5651500" y="2276475"/>
            <a:ext cx="144463" cy="20161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5795963" y="2492375"/>
            <a:ext cx="30607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" charset="0"/>
              </a:rPr>
              <a:t>Оперативный и стратегический мониторинг (внешний и внутренний), основанный на современных методах сбора, оценки и предоставления информации – базовый элемент новой системы программного бюджетирования, в основе которого лежат ГП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74638" y="255588"/>
            <a:ext cx="5641975" cy="6477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  <a:cs typeface="Arial" charset="0"/>
              </a:rPr>
              <a:t>Перспективы и новые задачи в развитии системы мониторинга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50825" y="1052513"/>
            <a:ext cx="8597900" cy="5145087"/>
          </a:xfrm>
        </p:spPr>
        <p:txBody>
          <a:bodyPr rtlCol="0">
            <a:normAutofit lnSpcReduction="1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i="1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Расширение сферы мониторинга: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В число индикаторов, достижение которых необходимо отслеживать, входят: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0" dirty="0" smtClean="0"/>
              <a:t>Показатели, характеризующие конечные общественно значимые результаты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0" dirty="0" smtClean="0"/>
              <a:t>Непосредственные результаты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0" dirty="0" smtClean="0"/>
              <a:t>Уровень удовлетворенности потребителей объемом и качеством услуг, изменение положения целевых групп программ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Дополнительно: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b="0" dirty="0" smtClean="0"/>
              <a:t>Оценка рисков реализации, а также мониторинг их реализации (возникновения и степени влияния)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Необходимость внедрения новых механизмов мониторинга, опирающихся на информацию за рамками самоотчетов ответственных исполнителей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Обеспечение открытости и доступности информации для заинтересованных сторон (оперативность, однозначность, актуальность, комплексность).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dirty="0" smtClean="0"/>
              <a:t>Развитие системы экспертных оценок и включения их в процесс мониторинга и оценки  эффективности реализации госпрограмм.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400" b="0" i="1" dirty="0" smtClean="0"/>
              <a:t>В основе оценки эффективности госпрограмм </a:t>
            </a:r>
            <a:r>
              <a:rPr lang="ru-RU" sz="1400" b="0" dirty="0" smtClean="0"/>
              <a:t>– данные, полученные в результате всестороннего мониторинга и оценки хода реализации.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1400" b="0" i="1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1400" b="0" dirty="0" smtClean="0"/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4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</TotalTime>
  <Words>806</Words>
  <Application>Microsoft Office PowerPoint</Application>
  <PresentationFormat>Экран (4:3)</PresentationFormat>
  <Paragraphs>105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Arial</vt:lpstr>
      <vt:lpstr>宋体</vt:lpstr>
      <vt:lpstr>Wingdings</vt:lpstr>
      <vt:lpstr>Тема Office</vt:lpstr>
      <vt:lpstr>Мониторинг государственных программ:  новые задачи и возможность использования накопленного опыта</vt:lpstr>
      <vt:lpstr>Мониторинг как элемент системы управления </vt:lpstr>
      <vt:lpstr>Мониторинг как элемент системы управления </vt:lpstr>
      <vt:lpstr>Развитие системы методов программно-целевого планирования и управления</vt:lpstr>
      <vt:lpstr>Развитие системы методов программно-целевого планирования и управления: ОНДП</vt:lpstr>
      <vt:lpstr>Развитие системы методов программно-целевого планирования и управления</vt:lpstr>
      <vt:lpstr>Перспективы и новые задачи в развитии системы мониторинга </vt:lpstr>
      <vt:lpstr>Перспективы и новые задачи в развитии системы мониторинга </vt:lpstr>
    </vt:vector>
  </TitlesOfParts>
  <Company>cea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как элемент системы управления: опыт и новые задачи</dc:title>
  <dc:creator>kaplinskaya</dc:creator>
  <cp:lastModifiedBy>User</cp:lastModifiedBy>
  <cp:revision>60</cp:revision>
  <dcterms:created xsi:type="dcterms:W3CDTF">2012-05-29T11:06:21Z</dcterms:created>
  <dcterms:modified xsi:type="dcterms:W3CDTF">2012-06-05T10:33:10Z</dcterms:modified>
</cp:coreProperties>
</file>